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256" r:id="rId2"/>
    <p:sldId id="390" r:id="rId3"/>
    <p:sldId id="401" r:id="rId4"/>
    <p:sldId id="566" r:id="rId5"/>
    <p:sldId id="513" r:id="rId6"/>
    <p:sldId id="514" r:id="rId7"/>
    <p:sldId id="515" r:id="rId8"/>
    <p:sldId id="516" r:id="rId9"/>
    <p:sldId id="517" r:id="rId10"/>
    <p:sldId id="535" r:id="rId11"/>
    <p:sldId id="544" r:id="rId12"/>
    <p:sldId id="413" r:id="rId13"/>
    <p:sldId id="545" r:id="rId14"/>
    <p:sldId id="409" r:id="rId15"/>
    <p:sldId id="548" r:id="rId16"/>
    <p:sldId id="549" r:id="rId17"/>
    <p:sldId id="550" r:id="rId18"/>
    <p:sldId id="552" r:id="rId19"/>
    <p:sldId id="551" r:id="rId20"/>
    <p:sldId id="557" r:id="rId21"/>
    <p:sldId id="558" r:id="rId22"/>
    <p:sldId id="559" r:id="rId23"/>
    <p:sldId id="560" r:id="rId24"/>
    <p:sldId id="561" r:id="rId25"/>
    <p:sldId id="547" r:id="rId26"/>
    <p:sldId id="562" r:id="rId27"/>
    <p:sldId id="553" r:id="rId28"/>
    <p:sldId id="554" r:id="rId29"/>
    <p:sldId id="555" r:id="rId30"/>
    <p:sldId id="556" r:id="rId31"/>
    <p:sldId id="519" r:id="rId32"/>
    <p:sldId id="518" r:id="rId33"/>
    <p:sldId id="520" r:id="rId34"/>
    <p:sldId id="540" r:id="rId35"/>
    <p:sldId id="403" r:id="rId36"/>
    <p:sldId id="407" r:id="rId37"/>
    <p:sldId id="408" r:id="rId38"/>
    <p:sldId id="418" r:id="rId39"/>
    <p:sldId id="410" r:id="rId40"/>
    <p:sldId id="412" r:id="rId41"/>
    <p:sldId id="415" r:id="rId42"/>
    <p:sldId id="567" r:id="rId43"/>
    <p:sldId id="542" r:id="rId44"/>
    <p:sldId id="523" r:id="rId45"/>
    <p:sldId id="490" r:id="rId46"/>
    <p:sldId id="527" r:id="rId47"/>
    <p:sldId id="528" r:id="rId48"/>
    <p:sldId id="529" r:id="rId49"/>
    <p:sldId id="531" r:id="rId50"/>
    <p:sldId id="568" r:id="rId51"/>
    <p:sldId id="569" r:id="rId52"/>
    <p:sldId id="570" r:id="rId53"/>
    <p:sldId id="571" r:id="rId54"/>
    <p:sldId id="366" r:id="rId55"/>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ice SAĞLAM" initials="HS" lastIdx="2" clrIdx="0">
    <p:extLst>
      <p:ext uri="{19B8F6BF-5375-455C-9EA6-DF929625EA0E}">
        <p15:presenceInfo xmlns:p15="http://schemas.microsoft.com/office/powerpoint/2012/main" userId="S-1-5-21-343818398-963894560-725345543-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0" autoAdjust="0"/>
    <p:restoredTop sz="94657"/>
  </p:normalViewPr>
  <p:slideViewPr>
    <p:cSldViewPr snapToGrid="0" snapToObjects="1" showGuides="1">
      <p:cViewPr varScale="1">
        <p:scale>
          <a:sx n="108" d="100"/>
          <a:sy n="108" d="100"/>
        </p:scale>
        <p:origin x="1104" y="1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48" d="100"/>
          <a:sy n="148" d="100"/>
        </p:scale>
        <p:origin x="483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34DA8-0BED-45DA-A5C7-169F89360CFD}" type="doc">
      <dgm:prSet loTypeId="urn:microsoft.com/office/officeart/2005/8/layout/radial1" loCatId="relationship" qsTypeId="urn:microsoft.com/office/officeart/2005/8/quickstyle/3d1" qsCatId="3D" csTypeId="urn:microsoft.com/office/officeart/2005/8/colors/accent5_2" csCatId="accent5" phldr="1"/>
      <dgm:spPr/>
      <dgm:t>
        <a:bodyPr/>
        <a:lstStyle/>
        <a:p>
          <a:endParaRPr lang="tr-TR"/>
        </a:p>
      </dgm:t>
    </dgm:pt>
    <dgm:pt modelId="{C4A84FE8-9201-4A7A-A4E0-7A114E0C50B5}">
      <dgm:prSet phldrT="[Metin]" custT="1"/>
      <dgm:spPr>
        <a:solidFill>
          <a:schemeClr val="bg2">
            <a:lumMod val="75000"/>
            <a:alpha val="40000"/>
          </a:schemeClr>
        </a:solidFill>
      </dgm:spPr>
      <dgm:t>
        <a:bodyPr/>
        <a:lstStyle/>
        <a:p>
          <a:r>
            <a:rPr lang="tr-TR" sz="2600" b="1" dirty="0">
              <a:solidFill>
                <a:schemeClr val="tx1"/>
              </a:solidFill>
              <a:effectLst/>
              <a:latin typeface="+mn-lt"/>
              <a:ea typeface="Cambria Math" panose="02040503050406030204" pitchFamily="18" charset="0"/>
            </a:rPr>
            <a:t>Genel Kurul Çağrı Yöntemleri</a:t>
          </a:r>
        </a:p>
      </dgm:t>
    </dgm:pt>
    <dgm:pt modelId="{1CA3551F-B977-44ED-B6B5-A77AFE015B40}" type="parTrans" cxnId="{EC976FA7-AB8F-4C0B-A502-418F695584F5}">
      <dgm:prSet/>
      <dgm:spPr/>
      <dgm:t>
        <a:bodyPr/>
        <a:lstStyle/>
        <a:p>
          <a:endParaRPr lang="tr-TR"/>
        </a:p>
      </dgm:t>
    </dgm:pt>
    <dgm:pt modelId="{977684B7-F1A1-4C33-AC33-704FD2A086BD}" type="sibTrans" cxnId="{EC976FA7-AB8F-4C0B-A502-418F695584F5}">
      <dgm:prSet/>
      <dgm:spPr/>
      <dgm:t>
        <a:bodyPr/>
        <a:lstStyle/>
        <a:p>
          <a:endParaRPr lang="tr-TR"/>
        </a:p>
      </dgm:t>
    </dgm:pt>
    <dgm:pt modelId="{F97BEF0B-BF77-4020-94D7-5F027D4A25FD}">
      <dgm:prSet phldrT="[Metin]" custT="1"/>
      <dgm:spPr>
        <a:solidFill>
          <a:schemeClr val="bg1">
            <a:lumMod val="75000"/>
            <a:alpha val="40000"/>
          </a:schemeClr>
        </a:solidFill>
      </dgm:spPr>
      <dgm:t>
        <a:bodyPr/>
        <a:lstStyle/>
        <a:p>
          <a:r>
            <a:rPr lang="tr-TR" sz="2000" b="1" cap="none" spc="0" dirty="0">
              <a:ln w="1905"/>
              <a:solidFill>
                <a:schemeClr val="tx1"/>
              </a:solidFill>
              <a:effectLst/>
              <a:latin typeface="+mn-lt"/>
              <a:ea typeface="Cambria Math" pitchFamily="18" charset="0"/>
            </a:rPr>
            <a:t>Gazete ilanı</a:t>
          </a:r>
        </a:p>
      </dgm:t>
    </dgm:pt>
    <dgm:pt modelId="{C5433F1F-A36B-4C98-A103-C4276835EB22}" type="parTrans" cxnId="{A6EA90B2-5AD9-43D2-B7E1-0106124B686B}">
      <dgm:prSet/>
      <dgm:spPr/>
      <dgm:t>
        <a:bodyPr/>
        <a:lstStyle/>
        <a:p>
          <a:endParaRPr lang="tr-TR" b="1">
            <a:effectLst/>
            <a:latin typeface="+mn-lt"/>
          </a:endParaRPr>
        </a:p>
      </dgm:t>
    </dgm:pt>
    <dgm:pt modelId="{AF2E08E5-9976-42F9-939D-EB9A63F42DA1}" type="sibTrans" cxnId="{A6EA90B2-5AD9-43D2-B7E1-0106124B686B}">
      <dgm:prSet/>
      <dgm:spPr/>
      <dgm:t>
        <a:bodyPr/>
        <a:lstStyle/>
        <a:p>
          <a:endParaRPr lang="tr-TR"/>
        </a:p>
      </dgm:t>
    </dgm:pt>
    <dgm:pt modelId="{DF3C753C-412E-4054-9432-4E557F6362EA}">
      <dgm:prSet phldrT="[Metin]" custT="1"/>
      <dgm:spPr>
        <a:solidFill>
          <a:schemeClr val="bg1">
            <a:lumMod val="75000"/>
            <a:alpha val="40000"/>
          </a:schemeClr>
        </a:solidFill>
      </dgm:spPr>
      <dgm:t>
        <a:bodyPr/>
        <a:lstStyle/>
        <a:p>
          <a:r>
            <a:rPr lang="tr-TR" sz="2000" b="1" cap="none" spc="0" dirty="0">
              <a:ln w="1905"/>
              <a:solidFill>
                <a:schemeClr val="tx1"/>
              </a:solidFill>
              <a:effectLst/>
              <a:latin typeface="+mn-lt"/>
              <a:ea typeface="Cambria Math" pitchFamily="18" charset="0"/>
            </a:rPr>
            <a:t>Derneğin İnternet Sayfasından ilan</a:t>
          </a:r>
        </a:p>
      </dgm:t>
    </dgm:pt>
    <dgm:pt modelId="{91207586-7F31-4D58-8E6A-FDCC95A0B6D2}" type="parTrans" cxnId="{BB32B56A-9ED4-42F3-9AC8-F872A749FE10}">
      <dgm:prSet/>
      <dgm:spPr/>
      <dgm:t>
        <a:bodyPr/>
        <a:lstStyle/>
        <a:p>
          <a:endParaRPr lang="tr-TR" b="1">
            <a:effectLst/>
            <a:latin typeface="+mn-lt"/>
          </a:endParaRPr>
        </a:p>
      </dgm:t>
    </dgm:pt>
    <dgm:pt modelId="{E385013E-06C1-4C50-940A-9EA425949BF2}" type="sibTrans" cxnId="{BB32B56A-9ED4-42F3-9AC8-F872A749FE10}">
      <dgm:prSet/>
      <dgm:spPr/>
      <dgm:t>
        <a:bodyPr/>
        <a:lstStyle/>
        <a:p>
          <a:endParaRPr lang="tr-TR"/>
        </a:p>
      </dgm:t>
    </dgm:pt>
    <dgm:pt modelId="{E915163E-3F02-425D-BC5F-C59A2BB167BE}">
      <dgm:prSet phldrT="[Metin]" custT="1"/>
      <dgm:spPr>
        <a:solidFill>
          <a:schemeClr val="bg1">
            <a:lumMod val="75000"/>
            <a:alpha val="40000"/>
          </a:schemeClr>
        </a:solidFill>
      </dgm:spPr>
      <dgm:t>
        <a:bodyPr/>
        <a:lstStyle/>
        <a:p>
          <a:r>
            <a:rPr lang="tr-TR" sz="2000" b="1" cap="none" spc="0" dirty="0">
              <a:ln w="1905"/>
              <a:solidFill>
                <a:schemeClr val="tx1"/>
              </a:solidFill>
              <a:effectLst/>
              <a:latin typeface="+mn-lt"/>
              <a:ea typeface="Cambria Math" pitchFamily="18" charset="0"/>
            </a:rPr>
            <a:t>Elektronik Posta</a:t>
          </a:r>
        </a:p>
      </dgm:t>
    </dgm:pt>
    <dgm:pt modelId="{87CD8B83-4D55-4DD2-B7E0-F1BD508387D0}" type="parTrans" cxnId="{C2CDB7F0-BABF-43E7-82AC-2B518E7C3BD8}">
      <dgm:prSet/>
      <dgm:spPr/>
      <dgm:t>
        <a:bodyPr/>
        <a:lstStyle/>
        <a:p>
          <a:endParaRPr lang="tr-TR" b="1">
            <a:effectLst/>
            <a:latin typeface="+mn-lt"/>
          </a:endParaRPr>
        </a:p>
      </dgm:t>
    </dgm:pt>
    <dgm:pt modelId="{782EDBD4-A3F2-47F8-A749-9A07DDE5EA32}" type="sibTrans" cxnId="{C2CDB7F0-BABF-43E7-82AC-2B518E7C3BD8}">
      <dgm:prSet/>
      <dgm:spPr/>
      <dgm:t>
        <a:bodyPr/>
        <a:lstStyle/>
        <a:p>
          <a:endParaRPr lang="tr-TR"/>
        </a:p>
      </dgm:t>
    </dgm:pt>
    <dgm:pt modelId="{8333D521-63FE-4EE2-AFE9-E68C24CABFC2}">
      <dgm:prSet phldrT="[Metin]" custT="1"/>
      <dgm:spPr>
        <a:solidFill>
          <a:schemeClr val="bg1">
            <a:lumMod val="75000"/>
            <a:alpha val="40000"/>
          </a:schemeClr>
        </a:solidFill>
      </dgm:spPr>
      <dgm:t>
        <a:bodyPr/>
        <a:lstStyle/>
        <a:p>
          <a:r>
            <a:rPr lang="tr-TR" sz="2000" b="1" cap="none" spc="0" dirty="0">
              <a:ln w="1905"/>
              <a:solidFill>
                <a:schemeClr val="tx1"/>
              </a:solidFill>
              <a:effectLst/>
              <a:latin typeface="+mn-lt"/>
              <a:ea typeface="Cambria Math" pitchFamily="18" charset="0"/>
            </a:rPr>
            <a:t>Yazılı Bildirim</a:t>
          </a:r>
        </a:p>
      </dgm:t>
    </dgm:pt>
    <dgm:pt modelId="{8F746839-1F60-47FC-B504-969C94E05BED}" type="parTrans" cxnId="{22D499B4-044A-42EF-8513-1CBC176503FD}">
      <dgm:prSet/>
      <dgm:spPr/>
      <dgm:t>
        <a:bodyPr/>
        <a:lstStyle/>
        <a:p>
          <a:endParaRPr lang="tr-TR" b="1">
            <a:effectLst/>
            <a:latin typeface="+mn-lt"/>
          </a:endParaRPr>
        </a:p>
      </dgm:t>
    </dgm:pt>
    <dgm:pt modelId="{6E7F3FB4-8971-4425-9CEA-4F56712B4444}" type="sibTrans" cxnId="{22D499B4-044A-42EF-8513-1CBC176503FD}">
      <dgm:prSet/>
      <dgm:spPr/>
      <dgm:t>
        <a:bodyPr/>
        <a:lstStyle/>
        <a:p>
          <a:endParaRPr lang="tr-TR"/>
        </a:p>
      </dgm:t>
    </dgm:pt>
    <dgm:pt modelId="{CCB6E93B-3464-46D1-8DD4-3082E791B361}">
      <dgm:prSet phldrT="[Metin]" custT="1"/>
      <dgm:spPr>
        <a:solidFill>
          <a:schemeClr val="bg1">
            <a:lumMod val="75000"/>
            <a:alpha val="40000"/>
          </a:schemeClr>
        </a:solidFill>
      </dgm:spPr>
      <dgm:t>
        <a:bodyPr/>
        <a:lstStyle/>
        <a:p>
          <a:r>
            <a:rPr lang="tr-TR" sz="2000" b="1" cap="none" spc="0" dirty="0">
              <a:ln w="1905"/>
              <a:solidFill>
                <a:schemeClr val="tx1"/>
              </a:solidFill>
              <a:effectLst/>
              <a:latin typeface="+mn-lt"/>
              <a:ea typeface="Cambria Math" pitchFamily="18" charset="0"/>
            </a:rPr>
            <a:t>Mahalli Yayın Araçları İle İlan</a:t>
          </a:r>
        </a:p>
      </dgm:t>
    </dgm:pt>
    <dgm:pt modelId="{FF111344-0087-4639-AC8D-A4234FA01F51}" type="parTrans" cxnId="{D0B5ADB3-6D19-4129-8502-6C66A894B260}">
      <dgm:prSet/>
      <dgm:spPr/>
      <dgm:t>
        <a:bodyPr/>
        <a:lstStyle/>
        <a:p>
          <a:endParaRPr lang="tr-TR" b="1">
            <a:effectLst/>
            <a:latin typeface="+mn-lt"/>
          </a:endParaRPr>
        </a:p>
      </dgm:t>
    </dgm:pt>
    <dgm:pt modelId="{1B45C9CA-2584-482D-89E6-574933B4EE82}" type="sibTrans" cxnId="{D0B5ADB3-6D19-4129-8502-6C66A894B260}">
      <dgm:prSet/>
      <dgm:spPr/>
      <dgm:t>
        <a:bodyPr/>
        <a:lstStyle/>
        <a:p>
          <a:endParaRPr lang="tr-TR"/>
        </a:p>
      </dgm:t>
    </dgm:pt>
    <dgm:pt modelId="{7FC4E0DB-AD0F-4A11-B197-B46034F61702}">
      <dgm:prSet phldrT="[Metin]" custT="1"/>
      <dgm:spPr>
        <a:solidFill>
          <a:schemeClr val="bg1">
            <a:lumMod val="75000"/>
            <a:alpha val="40000"/>
          </a:schemeClr>
        </a:solidFill>
      </dgm:spPr>
      <dgm:t>
        <a:bodyPr/>
        <a:lstStyle/>
        <a:p>
          <a:r>
            <a:rPr lang="tr-TR" sz="2000" b="1" dirty="0">
              <a:solidFill>
                <a:schemeClr val="tx2"/>
              </a:solidFill>
              <a:effectLst/>
              <a:latin typeface="+mn-lt"/>
            </a:rPr>
            <a:t> </a:t>
          </a:r>
          <a:r>
            <a:rPr lang="tr-TR" sz="2000" b="1" cap="none" spc="0" dirty="0">
              <a:ln w="1905"/>
              <a:solidFill>
                <a:schemeClr val="tx1"/>
              </a:solidFill>
              <a:effectLst/>
              <a:latin typeface="+mn-lt"/>
              <a:ea typeface="Cambria Math" pitchFamily="18" charset="0"/>
            </a:rPr>
            <a:t>İletişim Numarasına Mesaj</a:t>
          </a:r>
        </a:p>
      </dgm:t>
    </dgm:pt>
    <dgm:pt modelId="{F439EBCE-D891-41A5-B520-34C18A91E0C3}" type="parTrans" cxnId="{0DEE272C-B93A-46F9-903C-C6A4D5938B75}">
      <dgm:prSet/>
      <dgm:spPr/>
      <dgm:t>
        <a:bodyPr/>
        <a:lstStyle/>
        <a:p>
          <a:endParaRPr lang="tr-TR" b="1">
            <a:effectLst/>
            <a:latin typeface="+mn-lt"/>
          </a:endParaRPr>
        </a:p>
      </dgm:t>
    </dgm:pt>
    <dgm:pt modelId="{E4300F97-4164-4E21-A5FF-E8EB98180768}" type="sibTrans" cxnId="{0DEE272C-B93A-46F9-903C-C6A4D5938B75}">
      <dgm:prSet/>
      <dgm:spPr/>
      <dgm:t>
        <a:bodyPr/>
        <a:lstStyle/>
        <a:p>
          <a:endParaRPr lang="tr-TR"/>
        </a:p>
      </dgm:t>
    </dgm:pt>
    <dgm:pt modelId="{248FBAAC-642D-45FB-A256-9E88E6871D38}" type="pres">
      <dgm:prSet presAssocID="{D0534DA8-0BED-45DA-A5C7-169F89360CFD}" presName="cycle" presStyleCnt="0">
        <dgm:presLayoutVars>
          <dgm:chMax val="1"/>
          <dgm:dir/>
          <dgm:animLvl val="ctr"/>
          <dgm:resizeHandles val="exact"/>
        </dgm:presLayoutVars>
      </dgm:prSet>
      <dgm:spPr/>
    </dgm:pt>
    <dgm:pt modelId="{37C24086-3F97-4F9A-9397-8AC83FADB9B1}" type="pres">
      <dgm:prSet presAssocID="{C4A84FE8-9201-4A7A-A4E0-7A114E0C50B5}" presName="centerShape" presStyleLbl="node0" presStyleIdx="0" presStyleCnt="1" custScaleX="191521"/>
      <dgm:spPr/>
    </dgm:pt>
    <dgm:pt modelId="{C94DBA8F-DF09-4416-A313-EBEEAAF1BCDE}" type="pres">
      <dgm:prSet presAssocID="{C5433F1F-A36B-4C98-A103-C4276835EB22}" presName="Name9" presStyleLbl="parChTrans1D2" presStyleIdx="0" presStyleCnt="6"/>
      <dgm:spPr/>
    </dgm:pt>
    <dgm:pt modelId="{AB7DB238-AD1F-4F2C-80C9-DD4B21DB676F}" type="pres">
      <dgm:prSet presAssocID="{C5433F1F-A36B-4C98-A103-C4276835EB22}" presName="connTx" presStyleLbl="parChTrans1D2" presStyleIdx="0" presStyleCnt="6"/>
      <dgm:spPr/>
    </dgm:pt>
    <dgm:pt modelId="{49FD2C29-757E-420F-816B-3E9E2956987A}" type="pres">
      <dgm:prSet presAssocID="{F97BEF0B-BF77-4020-94D7-5F027D4A25FD}" presName="node" presStyleLbl="node1" presStyleIdx="0" presStyleCnt="6" custScaleX="195720" custRadScaleRad="81782" custRadScaleInc="-3135">
        <dgm:presLayoutVars>
          <dgm:bulletEnabled val="1"/>
        </dgm:presLayoutVars>
      </dgm:prSet>
      <dgm:spPr/>
    </dgm:pt>
    <dgm:pt modelId="{97F87022-DEB9-44B2-B3B9-11EBD6BB3E73}" type="pres">
      <dgm:prSet presAssocID="{91207586-7F31-4D58-8E6A-FDCC95A0B6D2}" presName="Name9" presStyleLbl="parChTrans1D2" presStyleIdx="1" presStyleCnt="6"/>
      <dgm:spPr/>
    </dgm:pt>
    <dgm:pt modelId="{CE5BCA6B-F92D-4E88-8CF0-99F6433B10B2}" type="pres">
      <dgm:prSet presAssocID="{91207586-7F31-4D58-8E6A-FDCC95A0B6D2}" presName="connTx" presStyleLbl="parChTrans1D2" presStyleIdx="1" presStyleCnt="6"/>
      <dgm:spPr/>
    </dgm:pt>
    <dgm:pt modelId="{74B5BC65-34BB-44B0-8467-67102F5AA100}" type="pres">
      <dgm:prSet presAssocID="{DF3C753C-412E-4054-9432-4E557F6362EA}" presName="node" presStyleLbl="node1" presStyleIdx="1" presStyleCnt="6" custScaleX="170231" custRadScaleRad="156387" custRadScaleInc="12321">
        <dgm:presLayoutVars>
          <dgm:bulletEnabled val="1"/>
        </dgm:presLayoutVars>
      </dgm:prSet>
      <dgm:spPr/>
    </dgm:pt>
    <dgm:pt modelId="{C541E085-3A79-4391-B50B-33C5EA63C21B}" type="pres">
      <dgm:prSet presAssocID="{87CD8B83-4D55-4DD2-B7E0-F1BD508387D0}" presName="Name9" presStyleLbl="parChTrans1D2" presStyleIdx="2" presStyleCnt="6"/>
      <dgm:spPr/>
    </dgm:pt>
    <dgm:pt modelId="{9DE06EB3-4396-478A-A6E0-CD0257183670}" type="pres">
      <dgm:prSet presAssocID="{87CD8B83-4D55-4DD2-B7E0-F1BD508387D0}" presName="connTx" presStyleLbl="parChTrans1D2" presStyleIdx="2" presStyleCnt="6"/>
      <dgm:spPr/>
    </dgm:pt>
    <dgm:pt modelId="{205DD20B-E058-4082-BF8E-F57A03DCF600}" type="pres">
      <dgm:prSet presAssocID="{E915163E-3F02-425D-BC5F-C59A2BB167BE}" presName="node" presStyleLbl="node1" presStyleIdx="2" presStyleCnt="6" custScaleX="195720" custRadScaleRad="150828" custRadScaleInc="-28381">
        <dgm:presLayoutVars>
          <dgm:bulletEnabled val="1"/>
        </dgm:presLayoutVars>
      </dgm:prSet>
      <dgm:spPr/>
    </dgm:pt>
    <dgm:pt modelId="{30B23EE7-3118-473E-AABE-F1E5E2E0CF68}" type="pres">
      <dgm:prSet presAssocID="{8F746839-1F60-47FC-B504-969C94E05BED}" presName="Name9" presStyleLbl="parChTrans1D2" presStyleIdx="3" presStyleCnt="6"/>
      <dgm:spPr/>
    </dgm:pt>
    <dgm:pt modelId="{432EFC5C-E797-4334-A558-3A6080C4CF58}" type="pres">
      <dgm:prSet presAssocID="{8F746839-1F60-47FC-B504-969C94E05BED}" presName="connTx" presStyleLbl="parChTrans1D2" presStyleIdx="3" presStyleCnt="6"/>
      <dgm:spPr/>
    </dgm:pt>
    <dgm:pt modelId="{4DE48137-B67E-4325-B60F-94B1C9A1A7C9}" type="pres">
      <dgm:prSet presAssocID="{8333D521-63FE-4EE2-AFE9-E68C24CABFC2}" presName="node" presStyleLbl="node1" presStyleIdx="3" presStyleCnt="6" custScaleX="158161" custRadScaleRad="83839" custRadScaleInc="3058">
        <dgm:presLayoutVars>
          <dgm:bulletEnabled val="1"/>
        </dgm:presLayoutVars>
      </dgm:prSet>
      <dgm:spPr/>
    </dgm:pt>
    <dgm:pt modelId="{706887FE-F3DB-4AAA-BB61-C0701FDFDDF9}" type="pres">
      <dgm:prSet presAssocID="{FF111344-0087-4639-AC8D-A4234FA01F51}" presName="Name9" presStyleLbl="parChTrans1D2" presStyleIdx="4" presStyleCnt="6"/>
      <dgm:spPr/>
    </dgm:pt>
    <dgm:pt modelId="{45D5BA98-4644-4267-8C38-1C9F6FB55699}" type="pres">
      <dgm:prSet presAssocID="{FF111344-0087-4639-AC8D-A4234FA01F51}" presName="connTx" presStyleLbl="parChTrans1D2" presStyleIdx="4" presStyleCnt="6"/>
      <dgm:spPr/>
    </dgm:pt>
    <dgm:pt modelId="{3B6C8BE0-A010-4CC9-A114-5F7BCACDB0FA}" type="pres">
      <dgm:prSet presAssocID="{CCB6E93B-3464-46D1-8DD4-3082E791B361}" presName="node" presStyleLbl="node1" presStyleIdx="4" presStyleCnt="6" custScaleX="176237" custRadScaleRad="148798" custRadScaleInc="10844">
        <dgm:presLayoutVars>
          <dgm:bulletEnabled val="1"/>
        </dgm:presLayoutVars>
      </dgm:prSet>
      <dgm:spPr/>
    </dgm:pt>
    <dgm:pt modelId="{52FFC3A2-2B9D-4EFA-89F2-0FDFED5BE6C1}" type="pres">
      <dgm:prSet presAssocID="{F439EBCE-D891-41A5-B520-34C18A91E0C3}" presName="Name9" presStyleLbl="parChTrans1D2" presStyleIdx="5" presStyleCnt="6"/>
      <dgm:spPr/>
    </dgm:pt>
    <dgm:pt modelId="{6FB8DC6F-2060-4BF2-AEF4-CDED987F8216}" type="pres">
      <dgm:prSet presAssocID="{F439EBCE-D891-41A5-B520-34C18A91E0C3}" presName="connTx" presStyleLbl="parChTrans1D2" presStyleIdx="5" presStyleCnt="6"/>
      <dgm:spPr/>
    </dgm:pt>
    <dgm:pt modelId="{62307E0F-AA11-45CD-83FD-742B2653C742}" type="pres">
      <dgm:prSet presAssocID="{7FC4E0DB-AD0F-4A11-B197-B46034F61702}" presName="node" presStyleLbl="node1" presStyleIdx="5" presStyleCnt="6" custScaleX="202630" custRadScaleRad="157182" custRadScaleInc="-30151">
        <dgm:presLayoutVars>
          <dgm:bulletEnabled val="1"/>
        </dgm:presLayoutVars>
      </dgm:prSet>
      <dgm:spPr/>
    </dgm:pt>
  </dgm:ptLst>
  <dgm:cxnLst>
    <dgm:cxn modelId="{570EAD01-11E9-44A0-8D74-E2E1D8575EE4}" type="presOf" srcId="{8F746839-1F60-47FC-B504-969C94E05BED}" destId="{30B23EE7-3118-473E-AABE-F1E5E2E0CF68}" srcOrd="0" destOrd="0" presId="urn:microsoft.com/office/officeart/2005/8/layout/radial1"/>
    <dgm:cxn modelId="{B4B0700E-5888-4F40-BD8D-3F4B0DFA4EAE}" type="presOf" srcId="{87CD8B83-4D55-4DD2-B7E0-F1BD508387D0}" destId="{C541E085-3A79-4391-B50B-33C5EA63C21B}" srcOrd="0" destOrd="0" presId="urn:microsoft.com/office/officeart/2005/8/layout/radial1"/>
    <dgm:cxn modelId="{9F4D4B0F-9512-4F48-8E98-1E00DBF05FDB}" type="presOf" srcId="{FF111344-0087-4639-AC8D-A4234FA01F51}" destId="{45D5BA98-4644-4267-8C38-1C9F6FB55699}" srcOrd="1" destOrd="0" presId="urn:microsoft.com/office/officeart/2005/8/layout/radial1"/>
    <dgm:cxn modelId="{87C6E111-BE93-4441-B7C4-7D52A3A478DA}" type="presOf" srcId="{7FC4E0DB-AD0F-4A11-B197-B46034F61702}" destId="{62307E0F-AA11-45CD-83FD-742B2653C742}" srcOrd="0" destOrd="0" presId="urn:microsoft.com/office/officeart/2005/8/layout/radial1"/>
    <dgm:cxn modelId="{73F85128-549B-4CDA-AFB1-DBBDEF174810}" type="presOf" srcId="{D0534DA8-0BED-45DA-A5C7-169F89360CFD}" destId="{248FBAAC-642D-45FB-A256-9E88E6871D38}" srcOrd="0" destOrd="0" presId="urn:microsoft.com/office/officeart/2005/8/layout/radial1"/>
    <dgm:cxn modelId="{0DEE272C-B93A-46F9-903C-C6A4D5938B75}" srcId="{C4A84FE8-9201-4A7A-A4E0-7A114E0C50B5}" destId="{7FC4E0DB-AD0F-4A11-B197-B46034F61702}" srcOrd="5" destOrd="0" parTransId="{F439EBCE-D891-41A5-B520-34C18A91E0C3}" sibTransId="{E4300F97-4164-4E21-A5FF-E8EB98180768}"/>
    <dgm:cxn modelId="{16FBAF65-0924-4C47-9C15-AB8E43BDE4D2}" type="presOf" srcId="{C4A84FE8-9201-4A7A-A4E0-7A114E0C50B5}" destId="{37C24086-3F97-4F9A-9397-8AC83FADB9B1}" srcOrd="0" destOrd="0" presId="urn:microsoft.com/office/officeart/2005/8/layout/radial1"/>
    <dgm:cxn modelId="{87C9554A-1BBF-4E00-B436-D51FD763C8FC}" type="presOf" srcId="{87CD8B83-4D55-4DD2-B7E0-F1BD508387D0}" destId="{9DE06EB3-4396-478A-A6E0-CD0257183670}" srcOrd="1" destOrd="0" presId="urn:microsoft.com/office/officeart/2005/8/layout/radial1"/>
    <dgm:cxn modelId="{BB32B56A-9ED4-42F3-9AC8-F872A749FE10}" srcId="{C4A84FE8-9201-4A7A-A4E0-7A114E0C50B5}" destId="{DF3C753C-412E-4054-9432-4E557F6362EA}" srcOrd="1" destOrd="0" parTransId="{91207586-7F31-4D58-8E6A-FDCC95A0B6D2}" sibTransId="{E385013E-06C1-4C50-940A-9EA425949BF2}"/>
    <dgm:cxn modelId="{7AA61151-A31B-4D50-A94E-EB0996DA9C6E}" type="presOf" srcId="{91207586-7F31-4D58-8E6A-FDCC95A0B6D2}" destId="{CE5BCA6B-F92D-4E88-8CF0-99F6433B10B2}" srcOrd="1" destOrd="0" presId="urn:microsoft.com/office/officeart/2005/8/layout/radial1"/>
    <dgm:cxn modelId="{441E4376-45E5-4ADC-AB72-85A25C677AED}" type="presOf" srcId="{8333D521-63FE-4EE2-AFE9-E68C24CABFC2}" destId="{4DE48137-B67E-4325-B60F-94B1C9A1A7C9}" srcOrd="0" destOrd="0" presId="urn:microsoft.com/office/officeart/2005/8/layout/radial1"/>
    <dgm:cxn modelId="{EC976FA7-AB8F-4C0B-A502-418F695584F5}" srcId="{D0534DA8-0BED-45DA-A5C7-169F89360CFD}" destId="{C4A84FE8-9201-4A7A-A4E0-7A114E0C50B5}" srcOrd="0" destOrd="0" parTransId="{1CA3551F-B977-44ED-B6B5-A77AFE015B40}" sibTransId="{977684B7-F1A1-4C33-AC33-704FD2A086BD}"/>
    <dgm:cxn modelId="{040094AD-5A4A-415F-9D82-5406A496E0AE}" type="presOf" srcId="{F439EBCE-D891-41A5-B520-34C18A91E0C3}" destId="{6FB8DC6F-2060-4BF2-AEF4-CDED987F8216}" srcOrd="1" destOrd="0" presId="urn:microsoft.com/office/officeart/2005/8/layout/radial1"/>
    <dgm:cxn modelId="{A6EA90B2-5AD9-43D2-B7E1-0106124B686B}" srcId="{C4A84FE8-9201-4A7A-A4E0-7A114E0C50B5}" destId="{F97BEF0B-BF77-4020-94D7-5F027D4A25FD}" srcOrd="0" destOrd="0" parTransId="{C5433F1F-A36B-4C98-A103-C4276835EB22}" sibTransId="{AF2E08E5-9976-42F9-939D-EB9A63F42DA1}"/>
    <dgm:cxn modelId="{D0B5ADB3-6D19-4129-8502-6C66A894B260}" srcId="{C4A84FE8-9201-4A7A-A4E0-7A114E0C50B5}" destId="{CCB6E93B-3464-46D1-8DD4-3082E791B361}" srcOrd="4" destOrd="0" parTransId="{FF111344-0087-4639-AC8D-A4234FA01F51}" sibTransId="{1B45C9CA-2584-482D-89E6-574933B4EE82}"/>
    <dgm:cxn modelId="{22D499B4-044A-42EF-8513-1CBC176503FD}" srcId="{C4A84FE8-9201-4A7A-A4E0-7A114E0C50B5}" destId="{8333D521-63FE-4EE2-AFE9-E68C24CABFC2}" srcOrd="3" destOrd="0" parTransId="{8F746839-1F60-47FC-B504-969C94E05BED}" sibTransId="{6E7F3FB4-8971-4425-9CEA-4F56712B4444}"/>
    <dgm:cxn modelId="{1BC688B8-AC16-4C62-A9BE-AC715E4E30B3}" type="presOf" srcId="{8F746839-1F60-47FC-B504-969C94E05BED}" destId="{432EFC5C-E797-4334-A558-3A6080C4CF58}" srcOrd="1" destOrd="0" presId="urn:microsoft.com/office/officeart/2005/8/layout/radial1"/>
    <dgm:cxn modelId="{A8326EC4-2827-41C8-A4C1-FCD0CDBD4E59}" type="presOf" srcId="{E915163E-3F02-425D-BC5F-C59A2BB167BE}" destId="{205DD20B-E058-4082-BF8E-F57A03DCF600}" srcOrd="0" destOrd="0" presId="urn:microsoft.com/office/officeart/2005/8/layout/radial1"/>
    <dgm:cxn modelId="{CAA699C4-B70F-4FEB-9BC1-7E29A6402955}" type="presOf" srcId="{DF3C753C-412E-4054-9432-4E557F6362EA}" destId="{74B5BC65-34BB-44B0-8467-67102F5AA100}" srcOrd="0" destOrd="0" presId="urn:microsoft.com/office/officeart/2005/8/layout/radial1"/>
    <dgm:cxn modelId="{3398D9C5-C58C-43F6-BD3D-5F7AED48D330}" type="presOf" srcId="{F439EBCE-D891-41A5-B520-34C18A91E0C3}" destId="{52FFC3A2-2B9D-4EFA-89F2-0FDFED5BE6C1}" srcOrd="0" destOrd="0" presId="urn:microsoft.com/office/officeart/2005/8/layout/radial1"/>
    <dgm:cxn modelId="{3B096FCC-2CE2-4715-A5DF-B3CF11D7FFA8}" type="presOf" srcId="{C5433F1F-A36B-4C98-A103-C4276835EB22}" destId="{C94DBA8F-DF09-4416-A313-EBEEAAF1BCDE}" srcOrd="0" destOrd="0" presId="urn:microsoft.com/office/officeart/2005/8/layout/radial1"/>
    <dgm:cxn modelId="{E0D09CD9-547F-40BD-BCEC-8442364A4190}" type="presOf" srcId="{C5433F1F-A36B-4C98-A103-C4276835EB22}" destId="{AB7DB238-AD1F-4F2C-80C9-DD4B21DB676F}" srcOrd="1" destOrd="0" presId="urn:microsoft.com/office/officeart/2005/8/layout/radial1"/>
    <dgm:cxn modelId="{4C9C64ED-E57F-4017-B644-0A2178635761}" type="presOf" srcId="{91207586-7F31-4D58-8E6A-FDCC95A0B6D2}" destId="{97F87022-DEB9-44B2-B3B9-11EBD6BB3E73}" srcOrd="0" destOrd="0" presId="urn:microsoft.com/office/officeart/2005/8/layout/radial1"/>
    <dgm:cxn modelId="{DACCB5EE-4236-4DDE-885B-FDD0992233F2}" type="presOf" srcId="{CCB6E93B-3464-46D1-8DD4-3082E791B361}" destId="{3B6C8BE0-A010-4CC9-A114-5F7BCACDB0FA}" srcOrd="0" destOrd="0" presId="urn:microsoft.com/office/officeart/2005/8/layout/radial1"/>
    <dgm:cxn modelId="{C2CDB7F0-BABF-43E7-82AC-2B518E7C3BD8}" srcId="{C4A84FE8-9201-4A7A-A4E0-7A114E0C50B5}" destId="{E915163E-3F02-425D-BC5F-C59A2BB167BE}" srcOrd="2" destOrd="0" parTransId="{87CD8B83-4D55-4DD2-B7E0-F1BD508387D0}" sibTransId="{782EDBD4-A3F2-47F8-A749-9A07DDE5EA32}"/>
    <dgm:cxn modelId="{B645F7FD-8AB8-4C63-9D23-A474E0766BBB}" type="presOf" srcId="{FF111344-0087-4639-AC8D-A4234FA01F51}" destId="{706887FE-F3DB-4AAA-BB61-C0701FDFDDF9}" srcOrd="0" destOrd="0" presId="urn:microsoft.com/office/officeart/2005/8/layout/radial1"/>
    <dgm:cxn modelId="{6E6FD5FE-0FAC-4EA8-95D6-405F451CB3D7}" type="presOf" srcId="{F97BEF0B-BF77-4020-94D7-5F027D4A25FD}" destId="{49FD2C29-757E-420F-816B-3E9E2956987A}" srcOrd="0" destOrd="0" presId="urn:microsoft.com/office/officeart/2005/8/layout/radial1"/>
    <dgm:cxn modelId="{B9536A05-4AB2-4E61-BC0B-79FB74136A0C}" type="presParOf" srcId="{248FBAAC-642D-45FB-A256-9E88E6871D38}" destId="{37C24086-3F97-4F9A-9397-8AC83FADB9B1}" srcOrd="0" destOrd="0" presId="urn:microsoft.com/office/officeart/2005/8/layout/radial1"/>
    <dgm:cxn modelId="{4889A823-C8EA-4DFF-AB4C-DD942712B7FC}" type="presParOf" srcId="{248FBAAC-642D-45FB-A256-9E88E6871D38}" destId="{C94DBA8F-DF09-4416-A313-EBEEAAF1BCDE}" srcOrd="1" destOrd="0" presId="urn:microsoft.com/office/officeart/2005/8/layout/radial1"/>
    <dgm:cxn modelId="{2C5286A9-AFD6-4CEC-9B89-A02641A46194}" type="presParOf" srcId="{C94DBA8F-DF09-4416-A313-EBEEAAF1BCDE}" destId="{AB7DB238-AD1F-4F2C-80C9-DD4B21DB676F}" srcOrd="0" destOrd="0" presId="urn:microsoft.com/office/officeart/2005/8/layout/radial1"/>
    <dgm:cxn modelId="{3DC58DEB-0651-4E15-9D42-BAB2FBD8DFEB}" type="presParOf" srcId="{248FBAAC-642D-45FB-A256-9E88E6871D38}" destId="{49FD2C29-757E-420F-816B-3E9E2956987A}" srcOrd="2" destOrd="0" presId="urn:microsoft.com/office/officeart/2005/8/layout/radial1"/>
    <dgm:cxn modelId="{EE6A1D37-403E-4DB5-AB7A-BB091F5EA110}" type="presParOf" srcId="{248FBAAC-642D-45FB-A256-9E88E6871D38}" destId="{97F87022-DEB9-44B2-B3B9-11EBD6BB3E73}" srcOrd="3" destOrd="0" presId="urn:microsoft.com/office/officeart/2005/8/layout/radial1"/>
    <dgm:cxn modelId="{24183D26-0678-457D-BECB-8EA200726027}" type="presParOf" srcId="{97F87022-DEB9-44B2-B3B9-11EBD6BB3E73}" destId="{CE5BCA6B-F92D-4E88-8CF0-99F6433B10B2}" srcOrd="0" destOrd="0" presId="urn:microsoft.com/office/officeart/2005/8/layout/radial1"/>
    <dgm:cxn modelId="{3CD1D132-3C9C-4994-9D57-3469CD7EF7FD}" type="presParOf" srcId="{248FBAAC-642D-45FB-A256-9E88E6871D38}" destId="{74B5BC65-34BB-44B0-8467-67102F5AA100}" srcOrd="4" destOrd="0" presId="urn:microsoft.com/office/officeart/2005/8/layout/radial1"/>
    <dgm:cxn modelId="{8E61DABD-3524-4F99-A5E0-9BA7756B9F72}" type="presParOf" srcId="{248FBAAC-642D-45FB-A256-9E88E6871D38}" destId="{C541E085-3A79-4391-B50B-33C5EA63C21B}" srcOrd="5" destOrd="0" presId="urn:microsoft.com/office/officeart/2005/8/layout/radial1"/>
    <dgm:cxn modelId="{930246D9-E552-415D-BEDE-5EE8200B6866}" type="presParOf" srcId="{C541E085-3A79-4391-B50B-33C5EA63C21B}" destId="{9DE06EB3-4396-478A-A6E0-CD0257183670}" srcOrd="0" destOrd="0" presId="urn:microsoft.com/office/officeart/2005/8/layout/radial1"/>
    <dgm:cxn modelId="{8B04A79D-EEFE-4E41-B6E7-2124D025C50D}" type="presParOf" srcId="{248FBAAC-642D-45FB-A256-9E88E6871D38}" destId="{205DD20B-E058-4082-BF8E-F57A03DCF600}" srcOrd="6" destOrd="0" presId="urn:microsoft.com/office/officeart/2005/8/layout/radial1"/>
    <dgm:cxn modelId="{D663C304-BF9D-4843-AB5B-9BF4BEDA0C95}" type="presParOf" srcId="{248FBAAC-642D-45FB-A256-9E88E6871D38}" destId="{30B23EE7-3118-473E-AABE-F1E5E2E0CF68}" srcOrd="7" destOrd="0" presId="urn:microsoft.com/office/officeart/2005/8/layout/radial1"/>
    <dgm:cxn modelId="{E545BB6B-3B2B-44BE-B649-EE15229EBDCA}" type="presParOf" srcId="{30B23EE7-3118-473E-AABE-F1E5E2E0CF68}" destId="{432EFC5C-E797-4334-A558-3A6080C4CF58}" srcOrd="0" destOrd="0" presId="urn:microsoft.com/office/officeart/2005/8/layout/radial1"/>
    <dgm:cxn modelId="{8839FECD-04BC-46B4-96EE-8286FD585460}" type="presParOf" srcId="{248FBAAC-642D-45FB-A256-9E88E6871D38}" destId="{4DE48137-B67E-4325-B60F-94B1C9A1A7C9}" srcOrd="8" destOrd="0" presId="urn:microsoft.com/office/officeart/2005/8/layout/radial1"/>
    <dgm:cxn modelId="{C8D55795-CFD8-47B7-8782-091CADF7475B}" type="presParOf" srcId="{248FBAAC-642D-45FB-A256-9E88E6871D38}" destId="{706887FE-F3DB-4AAA-BB61-C0701FDFDDF9}" srcOrd="9" destOrd="0" presId="urn:microsoft.com/office/officeart/2005/8/layout/radial1"/>
    <dgm:cxn modelId="{732E6AC6-88A3-487D-BAC8-0E0E1A5A6A3B}" type="presParOf" srcId="{706887FE-F3DB-4AAA-BB61-C0701FDFDDF9}" destId="{45D5BA98-4644-4267-8C38-1C9F6FB55699}" srcOrd="0" destOrd="0" presId="urn:microsoft.com/office/officeart/2005/8/layout/radial1"/>
    <dgm:cxn modelId="{F2BE8143-849D-4FFD-A5BC-59217237D452}" type="presParOf" srcId="{248FBAAC-642D-45FB-A256-9E88E6871D38}" destId="{3B6C8BE0-A010-4CC9-A114-5F7BCACDB0FA}" srcOrd="10" destOrd="0" presId="urn:microsoft.com/office/officeart/2005/8/layout/radial1"/>
    <dgm:cxn modelId="{F449651C-E047-465B-9128-EB73858FD7CA}" type="presParOf" srcId="{248FBAAC-642D-45FB-A256-9E88E6871D38}" destId="{52FFC3A2-2B9D-4EFA-89F2-0FDFED5BE6C1}" srcOrd="11" destOrd="0" presId="urn:microsoft.com/office/officeart/2005/8/layout/radial1"/>
    <dgm:cxn modelId="{33F9E0A1-16D6-4FEE-8250-BD8790E639FD}" type="presParOf" srcId="{52FFC3A2-2B9D-4EFA-89F2-0FDFED5BE6C1}" destId="{6FB8DC6F-2060-4BF2-AEF4-CDED987F8216}" srcOrd="0" destOrd="0" presId="urn:microsoft.com/office/officeart/2005/8/layout/radial1"/>
    <dgm:cxn modelId="{A948233E-44EE-408E-8EFE-E83D8D9AB3EB}" type="presParOf" srcId="{248FBAAC-642D-45FB-A256-9E88E6871D38}" destId="{62307E0F-AA11-45CD-83FD-742B2653C742}"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24086-3F97-4F9A-9397-8AC83FADB9B1}">
      <dsp:nvSpPr>
        <dsp:cNvPr id="0" name=""/>
        <dsp:cNvSpPr/>
      </dsp:nvSpPr>
      <dsp:spPr>
        <a:xfrm>
          <a:off x="4407149" y="1546549"/>
          <a:ext cx="2250311" cy="1174968"/>
        </a:xfrm>
        <a:prstGeom prst="ellipse">
          <a:avLst/>
        </a:prstGeom>
        <a:solidFill>
          <a:schemeClr val="bg2">
            <a:lumMod val="75000"/>
            <a:alpha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tr-TR" sz="2600" b="1" kern="1200" dirty="0">
              <a:solidFill>
                <a:schemeClr val="tx1"/>
              </a:solidFill>
              <a:effectLst/>
              <a:latin typeface="+mn-lt"/>
              <a:ea typeface="Cambria Math" panose="02040503050406030204" pitchFamily="18" charset="0"/>
            </a:rPr>
            <a:t>Genel Kurul Çağrı Yöntemleri</a:t>
          </a:r>
        </a:p>
      </dsp:txBody>
      <dsp:txXfrm>
        <a:off x="4736699" y="1718619"/>
        <a:ext cx="1591211" cy="830828"/>
      </dsp:txXfrm>
    </dsp:sp>
    <dsp:sp modelId="{C94DBA8F-DF09-4416-A313-EBEEAAF1BCDE}">
      <dsp:nvSpPr>
        <dsp:cNvPr id="0" name=""/>
        <dsp:cNvSpPr/>
      </dsp:nvSpPr>
      <dsp:spPr>
        <a:xfrm rot="16143570">
          <a:off x="5483888" y="1498836"/>
          <a:ext cx="76294" cy="19184"/>
        </a:xfrm>
        <a:custGeom>
          <a:avLst/>
          <a:gdLst/>
          <a:ahLst/>
          <a:cxnLst/>
          <a:rect l="0" t="0" r="0" b="0"/>
          <a:pathLst>
            <a:path>
              <a:moveTo>
                <a:pt x="0" y="9592"/>
              </a:moveTo>
              <a:lnTo>
                <a:pt x="76294" y="9592"/>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a:effectLst/>
            <a:latin typeface="+mn-lt"/>
          </a:endParaRPr>
        </a:p>
      </dsp:txBody>
      <dsp:txXfrm rot="10800000">
        <a:off x="5520128" y="1506521"/>
        <a:ext cx="3814" cy="3814"/>
      </dsp:txXfrm>
    </dsp:sp>
    <dsp:sp modelId="{49FD2C29-757E-420F-816B-3E9E2956987A}">
      <dsp:nvSpPr>
        <dsp:cNvPr id="0" name=""/>
        <dsp:cNvSpPr/>
      </dsp:nvSpPr>
      <dsp:spPr>
        <a:xfrm>
          <a:off x="4361940" y="295338"/>
          <a:ext cx="2299648" cy="1174968"/>
        </a:xfrm>
        <a:prstGeom prst="ellipse">
          <a:avLst/>
        </a:prstGeom>
        <a:solidFill>
          <a:schemeClr val="bg1">
            <a:lumMod val="75000"/>
            <a:alpha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cap="none" spc="0" dirty="0">
              <a:ln w="1905"/>
              <a:solidFill>
                <a:schemeClr val="tx1"/>
              </a:solidFill>
              <a:effectLst/>
              <a:latin typeface="+mn-lt"/>
              <a:ea typeface="Cambria Math" pitchFamily="18" charset="0"/>
            </a:rPr>
            <a:t>Gazete ilanı</a:t>
          </a:r>
        </a:p>
      </dsp:txBody>
      <dsp:txXfrm>
        <a:off x="4698716" y="467408"/>
        <a:ext cx="1626096" cy="830828"/>
      </dsp:txXfrm>
    </dsp:sp>
    <dsp:sp modelId="{97F87022-DEB9-44B2-B3B9-11EBD6BB3E73}">
      <dsp:nvSpPr>
        <dsp:cNvPr id="0" name=""/>
        <dsp:cNvSpPr/>
      </dsp:nvSpPr>
      <dsp:spPr>
        <a:xfrm rot="20021778">
          <a:off x="6316877" y="1581431"/>
          <a:ext cx="627892" cy="19184"/>
        </a:xfrm>
        <a:custGeom>
          <a:avLst/>
          <a:gdLst/>
          <a:ahLst/>
          <a:cxnLst/>
          <a:rect l="0" t="0" r="0" b="0"/>
          <a:pathLst>
            <a:path>
              <a:moveTo>
                <a:pt x="0" y="9592"/>
              </a:moveTo>
              <a:lnTo>
                <a:pt x="627892" y="9592"/>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a:effectLst/>
            <a:latin typeface="+mn-lt"/>
          </a:endParaRPr>
        </a:p>
      </dsp:txBody>
      <dsp:txXfrm>
        <a:off x="6615126" y="1575326"/>
        <a:ext cx="31394" cy="31394"/>
      </dsp:txXfrm>
    </dsp:sp>
    <dsp:sp modelId="{74B5BC65-34BB-44B0-8467-67102F5AA100}">
      <dsp:nvSpPr>
        <dsp:cNvPr id="0" name=""/>
        <dsp:cNvSpPr/>
      </dsp:nvSpPr>
      <dsp:spPr>
        <a:xfrm>
          <a:off x="6677394" y="486167"/>
          <a:ext cx="2000161" cy="1174968"/>
        </a:xfrm>
        <a:prstGeom prst="ellipse">
          <a:avLst/>
        </a:prstGeom>
        <a:solidFill>
          <a:schemeClr val="bg1">
            <a:lumMod val="75000"/>
            <a:alpha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cap="none" spc="0" dirty="0">
              <a:ln w="1905"/>
              <a:solidFill>
                <a:schemeClr val="tx1"/>
              </a:solidFill>
              <a:effectLst/>
              <a:latin typeface="+mn-lt"/>
              <a:ea typeface="Cambria Math" pitchFamily="18" charset="0"/>
            </a:rPr>
            <a:t>Derneğin İnternet Sayfasından ilan</a:t>
          </a:r>
        </a:p>
      </dsp:txBody>
      <dsp:txXfrm>
        <a:off x="6970311" y="658237"/>
        <a:ext cx="1414327" cy="830828"/>
      </dsp:txXfrm>
    </dsp:sp>
    <dsp:sp modelId="{C541E085-3A79-4391-B50B-33C5EA63C21B}">
      <dsp:nvSpPr>
        <dsp:cNvPr id="0" name=""/>
        <dsp:cNvSpPr/>
      </dsp:nvSpPr>
      <dsp:spPr>
        <a:xfrm rot="1289142">
          <a:off x="6418131" y="2544650"/>
          <a:ext cx="363440" cy="19184"/>
        </a:xfrm>
        <a:custGeom>
          <a:avLst/>
          <a:gdLst/>
          <a:ahLst/>
          <a:cxnLst/>
          <a:rect l="0" t="0" r="0" b="0"/>
          <a:pathLst>
            <a:path>
              <a:moveTo>
                <a:pt x="0" y="9592"/>
              </a:moveTo>
              <a:lnTo>
                <a:pt x="363440" y="9592"/>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a:effectLst/>
            <a:latin typeface="+mn-lt"/>
          </a:endParaRPr>
        </a:p>
      </dsp:txBody>
      <dsp:txXfrm>
        <a:off x="6590765" y="2545157"/>
        <a:ext cx="18172" cy="18172"/>
      </dsp:txXfrm>
    </dsp:sp>
    <dsp:sp modelId="{205DD20B-E058-4082-BF8E-F57A03DCF600}">
      <dsp:nvSpPr>
        <dsp:cNvPr id="0" name=""/>
        <dsp:cNvSpPr/>
      </dsp:nvSpPr>
      <dsp:spPr>
        <a:xfrm>
          <a:off x="6529983" y="2391853"/>
          <a:ext cx="2299648" cy="1174968"/>
        </a:xfrm>
        <a:prstGeom prst="ellipse">
          <a:avLst/>
        </a:prstGeom>
        <a:solidFill>
          <a:schemeClr val="bg1">
            <a:lumMod val="75000"/>
            <a:alpha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cap="none" spc="0" dirty="0">
              <a:ln w="1905"/>
              <a:solidFill>
                <a:schemeClr val="tx1"/>
              </a:solidFill>
              <a:effectLst/>
              <a:latin typeface="+mn-lt"/>
              <a:ea typeface="Cambria Math" pitchFamily="18" charset="0"/>
            </a:rPr>
            <a:t>Elektronik Posta</a:t>
          </a:r>
        </a:p>
      </dsp:txBody>
      <dsp:txXfrm>
        <a:off x="6866759" y="2563923"/>
        <a:ext cx="1626096" cy="830828"/>
      </dsp:txXfrm>
    </dsp:sp>
    <dsp:sp modelId="{30B23EE7-3118-473E-AABE-F1E5E2E0CF68}">
      <dsp:nvSpPr>
        <dsp:cNvPr id="0" name=""/>
        <dsp:cNvSpPr/>
      </dsp:nvSpPr>
      <dsp:spPr>
        <a:xfrm rot="5455044">
          <a:off x="5468143" y="2765790"/>
          <a:ext cx="107785" cy="19184"/>
        </a:xfrm>
        <a:custGeom>
          <a:avLst/>
          <a:gdLst/>
          <a:ahLst/>
          <a:cxnLst/>
          <a:rect l="0" t="0" r="0" b="0"/>
          <a:pathLst>
            <a:path>
              <a:moveTo>
                <a:pt x="0" y="9592"/>
              </a:moveTo>
              <a:lnTo>
                <a:pt x="107785" y="9592"/>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a:effectLst/>
            <a:latin typeface="+mn-lt"/>
          </a:endParaRPr>
        </a:p>
      </dsp:txBody>
      <dsp:txXfrm rot="10800000">
        <a:off x="5519341" y="2772688"/>
        <a:ext cx="5389" cy="5389"/>
      </dsp:txXfrm>
    </dsp:sp>
    <dsp:sp modelId="{4DE48137-B67E-4325-B60F-94B1C9A1A7C9}">
      <dsp:nvSpPr>
        <dsp:cNvPr id="0" name=""/>
        <dsp:cNvSpPr/>
      </dsp:nvSpPr>
      <dsp:spPr>
        <a:xfrm>
          <a:off x="4582594" y="2829238"/>
          <a:ext cx="1858342" cy="1174968"/>
        </a:xfrm>
        <a:prstGeom prst="ellipse">
          <a:avLst/>
        </a:prstGeom>
        <a:solidFill>
          <a:schemeClr val="bg1">
            <a:lumMod val="75000"/>
            <a:alpha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cap="none" spc="0" dirty="0">
              <a:ln w="1905"/>
              <a:solidFill>
                <a:schemeClr val="tx1"/>
              </a:solidFill>
              <a:effectLst/>
              <a:latin typeface="+mn-lt"/>
              <a:ea typeface="Cambria Math" pitchFamily="18" charset="0"/>
            </a:rPr>
            <a:t>Yazılı Bildirim</a:t>
          </a:r>
        </a:p>
      </dsp:txBody>
      <dsp:txXfrm>
        <a:off x="4854742" y="3001308"/>
        <a:ext cx="1314046" cy="830828"/>
      </dsp:txXfrm>
    </dsp:sp>
    <dsp:sp modelId="{706887FE-F3DB-4AAA-BB61-C0701FDFDDF9}">
      <dsp:nvSpPr>
        <dsp:cNvPr id="0" name=""/>
        <dsp:cNvSpPr/>
      </dsp:nvSpPr>
      <dsp:spPr>
        <a:xfrm rot="9195192">
          <a:off x="4246279" y="2645713"/>
          <a:ext cx="503393" cy="19184"/>
        </a:xfrm>
        <a:custGeom>
          <a:avLst/>
          <a:gdLst/>
          <a:ahLst/>
          <a:cxnLst/>
          <a:rect l="0" t="0" r="0" b="0"/>
          <a:pathLst>
            <a:path>
              <a:moveTo>
                <a:pt x="0" y="9592"/>
              </a:moveTo>
              <a:lnTo>
                <a:pt x="503393" y="9592"/>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a:effectLst/>
            <a:latin typeface="+mn-lt"/>
          </a:endParaRPr>
        </a:p>
      </dsp:txBody>
      <dsp:txXfrm rot="10800000">
        <a:off x="4485391" y="2642720"/>
        <a:ext cx="25169" cy="25169"/>
      </dsp:txXfrm>
    </dsp:sp>
    <dsp:sp modelId="{3B6C8BE0-A010-4CC9-A114-5F7BCACDB0FA}">
      <dsp:nvSpPr>
        <dsp:cNvPr id="0" name=""/>
        <dsp:cNvSpPr/>
      </dsp:nvSpPr>
      <dsp:spPr>
        <a:xfrm>
          <a:off x="2463733" y="2571227"/>
          <a:ext cx="2070729" cy="1174968"/>
        </a:xfrm>
        <a:prstGeom prst="ellipse">
          <a:avLst/>
        </a:prstGeom>
        <a:solidFill>
          <a:schemeClr val="bg1">
            <a:lumMod val="75000"/>
            <a:alpha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cap="none" spc="0" dirty="0">
              <a:ln w="1905"/>
              <a:solidFill>
                <a:schemeClr val="tx1"/>
              </a:solidFill>
              <a:effectLst/>
              <a:latin typeface="+mn-lt"/>
              <a:ea typeface="Cambria Math" pitchFamily="18" charset="0"/>
            </a:rPr>
            <a:t>Mahalli Yayın Araçları İle İlan</a:t>
          </a:r>
        </a:p>
      </dsp:txBody>
      <dsp:txXfrm>
        <a:off x="2766984" y="2743297"/>
        <a:ext cx="1464227" cy="830828"/>
      </dsp:txXfrm>
    </dsp:sp>
    <dsp:sp modelId="{52FFC3A2-2B9D-4EFA-89F2-0FDFED5BE6C1}">
      <dsp:nvSpPr>
        <dsp:cNvPr id="0" name=""/>
        <dsp:cNvSpPr/>
      </dsp:nvSpPr>
      <dsp:spPr>
        <a:xfrm rot="12057282">
          <a:off x="4212639" y="1700728"/>
          <a:ext cx="426485" cy="19184"/>
        </a:xfrm>
        <a:custGeom>
          <a:avLst/>
          <a:gdLst/>
          <a:ahLst/>
          <a:cxnLst/>
          <a:rect l="0" t="0" r="0" b="0"/>
          <a:pathLst>
            <a:path>
              <a:moveTo>
                <a:pt x="0" y="9592"/>
              </a:moveTo>
              <a:lnTo>
                <a:pt x="426485" y="9592"/>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a:effectLst/>
            <a:latin typeface="+mn-lt"/>
          </a:endParaRPr>
        </a:p>
      </dsp:txBody>
      <dsp:txXfrm rot="10800000">
        <a:off x="4415220" y="1699658"/>
        <a:ext cx="21324" cy="21324"/>
      </dsp:txXfrm>
    </dsp:sp>
    <dsp:sp modelId="{62307E0F-AA11-45CD-83FD-742B2653C742}">
      <dsp:nvSpPr>
        <dsp:cNvPr id="0" name=""/>
        <dsp:cNvSpPr/>
      </dsp:nvSpPr>
      <dsp:spPr>
        <a:xfrm>
          <a:off x="2095846" y="686412"/>
          <a:ext cx="2380839" cy="1174968"/>
        </a:xfrm>
        <a:prstGeom prst="ellipse">
          <a:avLst/>
        </a:prstGeom>
        <a:solidFill>
          <a:schemeClr val="bg1">
            <a:lumMod val="75000"/>
            <a:alpha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2"/>
              </a:solidFill>
              <a:effectLst/>
              <a:latin typeface="+mn-lt"/>
            </a:rPr>
            <a:t> </a:t>
          </a:r>
          <a:r>
            <a:rPr lang="tr-TR" sz="2000" b="1" kern="1200" cap="none" spc="0" dirty="0">
              <a:ln w="1905"/>
              <a:solidFill>
                <a:schemeClr val="tx1"/>
              </a:solidFill>
              <a:effectLst/>
              <a:latin typeface="+mn-lt"/>
              <a:ea typeface="Cambria Math" pitchFamily="18" charset="0"/>
            </a:rPr>
            <a:t>İletişim Numarasına Mesaj</a:t>
          </a:r>
        </a:p>
      </dsp:txBody>
      <dsp:txXfrm>
        <a:off x="2444512" y="858482"/>
        <a:ext cx="1683507" cy="83082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6C02A86-624B-4BEA-A2A1-3392AE892A85}" type="datetimeFigureOut">
              <a:rPr lang="tr-TR" smtClean="0"/>
              <a:pPr/>
              <a:t>28.03.2023</a:t>
            </a:fld>
            <a:endParaRPr lang="tr-TR"/>
          </a:p>
        </p:txBody>
      </p:sp>
      <p:sp>
        <p:nvSpPr>
          <p:cNvPr id="4" name="Altbilgi Yer Tutucusu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6D76241-CC10-4AC1-B4D3-3846FCD100DB}" type="slidenum">
              <a:rPr lang="tr-TR" smtClean="0"/>
              <a:pPr/>
              <a:t>‹#›</a:t>
            </a:fld>
            <a:endParaRPr lang="tr-TR"/>
          </a:p>
        </p:txBody>
      </p:sp>
    </p:spTree>
    <p:extLst>
      <p:ext uri="{BB962C8B-B14F-4D97-AF65-F5344CB8AC3E}">
        <p14:creationId xmlns:p14="http://schemas.microsoft.com/office/powerpoint/2010/main" val="37658889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99865E5-4584-3340-806B-76649A919175}" type="datetimeFigureOut">
              <a:rPr lang="tr-TR" smtClean="0"/>
              <a:pPr/>
              <a:t>27.03.2023</a:t>
            </a:fld>
            <a:endParaRPr lang="tr-TR"/>
          </a:p>
        </p:txBody>
      </p:sp>
      <p:sp>
        <p:nvSpPr>
          <p:cNvPr id="4" name="Slayt Resmi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17A37C7-EF97-1549-80B4-824DF5D2A78E}" type="slidenum">
              <a:rPr lang="tr-TR" smtClean="0"/>
              <a:pPr/>
              <a:t>‹#›</a:t>
            </a:fld>
            <a:endParaRPr lang="tr-TR"/>
          </a:p>
        </p:txBody>
      </p:sp>
    </p:spTree>
    <p:extLst>
      <p:ext uri="{BB962C8B-B14F-4D97-AF65-F5344CB8AC3E}">
        <p14:creationId xmlns:p14="http://schemas.microsoft.com/office/powerpoint/2010/main" val="34774701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47851A-7031-9749-89EA-83859CB590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93CDB85-6CFA-7B4F-8A3A-C39008237E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68F79B4-721A-A044-9233-596722DFBBE0}"/>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3216AD90-0A9B-A04A-BFAF-1A3802FCBDF7}"/>
              </a:ext>
            </a:extLst>
          </p:cNvPr>
          <p:cNvSpPr>
            <a:spLocks noGrp="1"/>
          </p:cNvSpPr>
          <p:nvPr>
            <p:ph type="ftr" sz="quarter" idx="11"/>
          </p:nvPr>
        </p:nvSpPr>
        <p:spPr>
          <a:xfrm>
            <a:off x="4038600" y="6356350"/>
            <a:ext cx="4114800" cy="365125"/>
          </a:xfrm>
          <a:prstGeom prst="rect">
            <a:avLst/>
          </a:prstGeom>
        </p:spPr>
        <p:txBody>
          <a:bodyPr/>
          <a:lstStyle/>
          <a:p>
            <a:endParaRPr lang="tr-TR"/>
          </a:p>
        </p:txBody>
      </p:sp>
    </p:spTree>
    <p:extLst>
      <p:ext uri="{BB962C8B-B14F-4D97-AF65-F5344CB8AC3E}">
        <p14:creationId xmlns:p14="http://schemas.microsoft.com/office/powerpoint/2010/main" val="205410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3A18A1-D937-E24C-ACFE-82914AC5C7C4}"/>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AB92D78-6ABD-5A42-8FD5-DF7DD806EBE5}"/>
              </a:ext>
            </a:extLst>
          </p:cNvPr>
          <p:cNvSpPr>
            <a:spLocks noGrp="1"/>
          </p:cNvSpPr>
          <p:nvPr>
            <p:ph type="body" orient="vert" idx="1"/>
          </p:nvPr>
        </p:nvSpPr>
        <p:spPr>
          <a:xfrm>
            <a:off x="838200" y="1825625"/>
            <a:ext cx="10515600" cy="4351338"/>
          </a:xfrm>
          <a:prstGeom prst="rect">
            <a:avLst/>
          </a:prstGeo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B518584D-C890-6248-8101-3B7B0A9FD965}"/>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CB66C114-8FA7-8747-8AC8-595D971F8DC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A8E94033-28F2-E246-9A8F-D34D9D4024EC}"/>
              </a:ext>
            </a:extLst>
          </p:cNvPr>
          <p:cNvSpPr>
            <a:spLocks noGrp="1"/>
          </p:cNvSpPr>
          <p:nvPr>
            <p:ph type="sldNum" sz="quarter" idx="12"/>
          </p:nvPr>
        </p:nvSpPr>
        <p:spPr>
          <a:xfrm>
            <a:off x="8610600" y="6356350"/>
            <a:ext cx="2743200" cy="365125"/>
          </a:xfrm>
          <a:prstGeom prst="rect">
            <a:avLst/>
          </a:prstGeom>
        </p:spPr>
        <p:txBody>
          <a:bodyPr/>
          <a:lstStyle/>
          <a:p>
            <a:fld id="{E9B8052A-66BA-1A42-A363-DFF1564E9094}" type="slidenum">
              <a:rPr lang="tr-TR" smtClean="0"/>
              <a:pPr/>
              <a:t>‹#›</a:t>
            </a:fld>
            <a:endParaRPr lang="tr-TR"/>
          </a:p>
        </p:txBody>
      </p:sp>
    </p:spTree>
    <p:extLst>
      <p:ext uri="{BB962C8B-B14F-4D97-AF65-F5344CB8AC3E}">
        <p14:creationId xmlns:p14="http://schemas.microsoft.com/office/powerpoint/2010/main" val="106048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9830AB2-87A7-B14A-BCE3-05D83501FC45}"/>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C047748-7BF6-4B4C-B043-054D8B96E064}"/>
              </a:ext>
            </a:extLst>
          </p:cNvPr>
          <p:cNvSpPr>
            <a:spLocks noGrp="1"/>
          </p:cNvSpPr>
          <p:nvPr>
            <p:ph type="body" orient="vert" idx="1"/>
          </p:nvPr>
        </p:nvSpPr>
        <p:spPr>
          <a:xfrm>
            <a:off x="838200" y="365125"/>
            <a:ext cx="7734300" cy="5811838"/>
          </a:xfrm>
          <a:prstGeom prst="rect">
            <a:avLst/>
          </a:prstGeo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99FBE5CB-77EC-B34E-AD98-A4F1D1A7B6F2}"/>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EED6B332-819D-544E-B188-BDF9C8536B07}"/>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187CFD3F-65E4-E845-B826-71D1A6169183}"/>
              </a:ext>
            </a:extLst>
          </p:cNvPr>
          <p:cNvSpPr>
            <a:spLocks noGrp="1"/>
          </p:cNvSpPr>
          <p:nvPr>
            <p:ph type="sldNum" sz="quarter" idx="12"/>
          </p:nvPr>
        </p:nvSpPr>
        <p:spPr>
          <a:xfrm>
            <a:off x="8610600" y="6356350"/>
            <a:ext cx="2743200" cy="365125"/>
          </a:xfrm>
          <a:prstGeom prst="rect">
            <a:avLst/>
          </a:prstGeom>
        </p:spPr>
        <p:txBody>
          <a:bodyPr/>
          <a:lstStyle/>
          <a:p>
            <a:fld id="{E9B8052A-66BA-1A42-A363-DFF1564E9094}" type="slidenum">
              <a:rPr lang="tr-TR" smtClean="0"/>
              <a:pPr/>
              <a:t>‹#›</a:t>
            </a:fld>
            <a:endParaRPr lang="tr-TR"/>
          </a:p>
        </p:txBody>
      </p:sp>
    </p:spTree>
    <p:extLst>
      <p:ext uri="{BB962C8B-B14F-4D97-AF65-F5344CB8AC3E}">
        <p14:creationId xmlns:p14="http://schemas.microsoft.com/office/powerpoint/2010/main" val="29897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D61B44CF-8D29-7840-B548-80D3CFBF4A55}"/>
              </a:ext>
            </a:extLst>
          </p:cNvPr>
          <p:cNvPicPr>
            <a:picLocks noChangeAspect="1"/>
          </p:cNvPicPr>
          <p:nvPr userDrawn="1"/>
        </p:nvPicPr>
        <p:blipFill>
          <a:blip r:embed="rId2"/>
          <a:stretch>
            <a:fillRect/>
          </a:stretch>
        </p:blipFill>
        <p:spPr>
          <a:xfrm>
            <a:off x="564160" y="103809"/>
            <a:ext cx="1057532" cy="1057532"/>
          </a:xfrm>
          <a:prstGeom prst="rect">
            <a:avLst/>
          </a:prstGeom>
        </p:spPr>
      </p:pic>
      <p:sp>
        <p:nvSpPr>
          <p:cNvPr id="12" name="Dikdörtgen 16">
            <a:extLst>
              <a:ext uri="{FF2B5EF4-FFF2-40B4-BE49-F238E27FC236}">
                <a16:creationId xmlns:a16="http://schemas.microsoft.com/office/drawing/2014/main" id="{45800FF4-B7E6-AA47-9E5D-50276249FD60}"/>
              </a:ext>
            </a:extLst>
          </p:cNvPr>
          <p:cNvSpPr/>
          <p:nvPr userDrawn="1"/>
        </p:nvSpPr>
        <p:spPr>
          <a:xfrm>
            <a:off x="-1" y="430461"/>
            <a:ext cx="8180205" cy="618799"/>
          </a:xfrm>
          <a:custGeom>
            <a:avLst/>
            <a:gdLst>
              <a:gd name="connsiteX0" fmla="*/ 0 w 10002130"/>
              <a:gd name="connsiteY0" fmla="*/ 0 h 618799"/>
              <a:gd name="connsiteX1" fmla="*/ 10002130 w 10002130"/>
              <a:gd name="connsiteY1" fmla="*/ 0 h 618799"/>
              <a:gd name="connsiteX2" fmla="*/ 10002130 w 10002130"/>
              <a:gd name="connsiteY2" fmla="*/ 618799 h 618799"/>
              <a:gd name="connsiteX3" fmla="*/ 0 w 10002130"/>
              <a:gd name="connsiteY3" fmla="*/ 618799 h 618799"/>
              <a:gd name="connsiteX4" fmla="*/ 0 w 10002130"/>
              <a:gd name="connsiteY4" fmla="*/ 0 h 618799"/>
              <a:gd name="connsiteX0" fmla="*/ 0 w 10002130"/>
              <a:gd name="connsiteY0" fmla="*/ 0 h 618799"/>
              <a:gd name="connsiteX1" fmla="*/ 9495693 w 10002130"/>
              <a:gd name="connsiteY1" fmla="*/ 14068 h 618799"/>
              <a:gd name="connsiteX2" fmla="*/ 10002130 w 10002130"/>
              <a:gd name="connsiteY2" fmla="*/ 618799 h 618799"/>
              <a:gd name="connsiteX3" fmla="*/ 0 w 10002130"/>
              <a:gd name="connsiteY3" fmla="*/ 618799 h 618799"/>
              <a:gd name="connsiteX4" fmla="*/ 0 w 10002130"/>
              <a:gd name="connsiteY4" fmla="*/ 0 h 618799"/>
              <a:gd name="connsiteX0" fmla="*/ 0 w 10002130"/>
              <a:gd name="connsiteY0" fmla="*/ 0 h 618799"/>
              <a:gd name="connsiteX1" fmla="*/ 9184103 w 10002130"/>
              <a:gd name="connsiteY1" fmla="*/ 14068 h 618799"/>
              <a:gd name="connsiteX2" fmla="*/ 10002130 w 10002130"/>
              <a:gd name="connsiteY2" fmla="*/ 618799 h 618799"/>
              <a:gd name="connsiteX3" fmla="*/ 0 w 10002130"/>
              <a:gd name="connsiteY3" fmla="*/ 618799 h 618799"/>
              <a:gd name="connsiteX4" fmla="*/ 0 w 10002130"/>
              <a:gd name="connsiteY4" fmla="*/ 0 h 61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130" h="618799">
                <a:moveTo>
                  <a:pt x="0" y="0"/>
                </a:moveTo>
                <a:lnTo>
                  <a:pt x="9184103" y="14068"/>
                </a:lnTo>
                <a:lnTo>
                  <a:pt x="10002130" y="618799"/>
                </a:lnTo>
                <a:lnTo>
                  <a:pt x="0" y="618799"/>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Dikdörtgen 4">
            <a:extLst>
              <a:ext uri="{FF2B5EF4-FFF2-40B4-BE49-F238E27FC236}">
                <a16:creationId xmlns:a16="http://schemas.microsoft.com/office/drawing/2014/main" id="{33BA2B2E-3D97-934A-B4FB-1287DFFEF4DE}"/>
              </a:ext>
            </a:extLst>
          </p:cNvPr>
          <p:cNvSpPr/>
          <p:nvPr userDrawn="1"/>
        </p:nvSpPr>
        <p:spPr>
          <a:xfrm>
            <a:off x="-1" y="307165"/>
            <a:ext cx="8971613" cy="618799"/>
          </a:xfrm>
          <a:custGeom>
            <a:avLst/>
            <a:gdLst>
              <a:gd name="connsiteX0" fmla="*/ 0 w 8971613"/>
              <a:gd name="connsiteY0" fmla="*/ 0 h 618799"/>
              <a:gd name="connsiteX1" fmla="*/ 8971613 w 8971613"/>
              <a:gd name="connsiteY1" fmla="*/ 0 h 618799"/>
              <a:gd name="connsiteX2" fmla="*/ 8971613 w 8971613"/>
              <a:gd name="connsiteY2" fmla="*/ 618799 h 618799"/>
              <a:gd name="connsiteX3" fmla="*/ 0 w 8971613"/>
              <a:gd name="connsiteY3" fmla="*/ 618799 h 618799"/>
              <a:gd name="connsiteX4" fmla="*/ 0 w 8971613"/>
              <a:gd name="connsiteY4" fmla="*/ 0 h 618799"/>
              <a:gd name="connsiteX0" fmla="*/ 0 w 8971613"/>
              <a:gd name="connsiteY0" fmla="*/ 0 h 618799"/>
              <a:gd name="connsiteX1" fmla="*/ 8559384 w 8971613"/>
              <a:gd name="connsiteY1" fmla="*/ 7495 h 618799"/>
              <a:gd name="connsiteX2" fmla="*/ 8971613 w 8971613"/>
              <a:gd name="connsiteY2" fmla="*/ 618799 h 618799"/>
              <a:gd name="connsiteX3" fmla="*/ 0 w 8971613"/>
              <a:gd name="connsiteY3" fmla="*/ 618799 h 618799"/>
              <a:gd name="connsiteX4" fmla="*/ 0 w 8971613"/>
              <a:gd name="connsiteY4" fmla="*/ 0 h 61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613" h="618799">
                <a:moveTo>
                  <a:pt x="0" y="0"/>
                </a:moveTo>
                <a:lnTo>
                  <a:pt x="8559384" y="7495"/>
                </a:lnTo>
                <a:lnTo>
                  <a:pt x="8971613" y="618799"/>
                </a:lnTo>
                <a:lnTo>
                  <a:pt x="0" y="618799"/>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a:extLst>
              <a:ext uri="{FF2B5EF4-FFF2-40B4-BE49-F238E27FC236}">
                <a16:creationId xmlns:a16="http://schemas.microsoft.com/office/drawing/2014/main" id="{10123171-4C8F-DE45-84D1-EA48FF1134C3}"/>
              </a:ext>
            </a:extLst>
          </p:cNvPr>
          <p:cNvSpPr/>
          <p:nvPr userDrawn="1"/>
        </p:nvSpPr>
        <p:spPr>
          <a:xfrm>
            <a:off x="462582" y="-142406"/>
            <a:ext cx="1260689" cy="1383378"/>
          </a:xfrm>
          <a:prstGeom prst="rect">
            <a:avLst/>
          </a:prstGeom>
          <a:solidFill>
            <a:srgbClr val="FF0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15" name="Resim 14">
            <a:extLst>
              <a:ext uri="{FF2B5EF4-FFF2-40B4-BE49-F238E27FC236}">
                <a16:creationId xmlns:a16="http://schemas.microsoft.com/office/drawing/2014/main" id="{D2656398-48BC-7845-9271-900D3B9EB19D}"/>
              </a:ext>
            </a:extLst>
          </p:cNvPr>
          <p:cNvPicPr>
            <a:picLocks noChangeAspect="1"/>
          </p:cNvPicPr>
          <p:nvPr userDrawn="1"/>
        </p:nvPicPr>
        <p:blipFill>
          <a:blip r:embed="rId2"/>
          <a:stretch>
            <a:fillRect/>
          </a:stretch>
        </p:blipFill>
        <p:spPr>
          <a:xfrm>
            <a:off x="564160" y="103809"/>
            <a:ext cx="1057532" cy="1057532"/>
          </a:xfrm>
          <a:prstGeom prst="rect">
            <a:avLst/>
          </a:prstGeom>
        </p:spPr>
      </p:pic>
      <p:pic>
        <p:nvPicPr>
          <p:cNvPr id="17" name="Resim 16">
            <a:extLst>
              <a:ext uri="{FF2B5EF4-FFF2-40B4-BE49-F238E27FC236}">
                <a16:creationId xmlns:a16="http://schemas.microsoft.com/office/drawing/2014/main" id="{3B18E76B-AD00-0443-8848-01997736A62D}"/>
              </a:ext>
            </a:extLst>
          </p:cNvPr>
          <p:cNvPicPr>
            <a:picLocks noChangeAspect="1"/>
          </p:cNvPicPr>
          <p:nvPr userDrawn="1"/>
        </p:nvPicPr>
        <p:blipFill>
          <a:blip r:embed="rId3"/>
          <a:stretch>
            <a:fillRect/>
          </a:stretch>
        </p:blipFill>
        <p:spPr>
          <a:xfrm>
            <a:off x="9173697" y="212439"/>
            <a:ext cx="2488651" cy="773598"/>
          </a:xfrm>
          <a:prstGeom prst="rect">
            <a:avLst/>
          </a:prstGeom>
        </p:spPr>
      </p:pic>
    </p:spTree>
    <p:extLst>
      <p:ext uri="{BB962C8B-B14F-4D97-AF65-F5344CB8AC3E}">
        <p14:creationId xmlns:p14="http://schemas.microsoft.com/office/powerpoint/2010/main" val="421384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F3137C-DBA9-6943-BD20-37181F7334B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6C36AB4-1476-D04F-8411-B3C70BE4C5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FFA41FDB-6DC3-C54D-937B-09888D74EC5A}"/>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39F96875-08D2-AC4A-AF51-A59EB119AB7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A99BC186-8538-A346-94BC-29702BF01937}"/>
              </a:ext>
            </a:extLst>
          </p:cNvPr>
          <p:cNvSpPr>
            <a:spLocks noGrp="1"/>
          </p:cNvSpPr>
          <p:nvPr>
            <p:ph type="sldNum" sz="quarter" idx="12"/>
          </p:nvPr>
        </p:nvSpPr>
        <p:spPr>
          <a:xfrm>
            <a:off x="8610600" y="6356350"/>
            <a:ext cx="2743200" cy="365125"/>
          </a:xfrm>
          <a:prstGeom prst="rect">
            <a:avLst/>
          </a:prstGeom>
        </p:spPr>
        <p:txBody>
          <a:bodyPr/>
          <a:lstStyle/>
          <a:p>
            <a:fld id="{E9B8052A-66BA-1A42-A363-DFF1564E9094}" type="slidenum">
              <a:rPr lang="tr-TR" smtClean="0"/>
              <a:pPr/>
              <a:t>‹#›</a:t>
            </a:fld>
            <a:endParaRPr lang="tr-TR"/>
          </a:p>
        </p:txBody>
      </p:sp>
    </p:spTree>
    <p:extLst>
      <p:ext uri="{BB962C8B-B14F-4D97-AF65-F5344CB8AC3E}">
        <p14:creationId xmlns:p14="http://schemas.microsoft.com/office/powerpoint/2010/main" val="245752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BD4390-50A0-5A4D-96B9-71F1299D06DA}"/>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2CE2561-07AD-3B4A-BBDC-3E5AB860AA68}"/>
              </a:ext>
            </a:extLst>
          </p:cNvPr>
          <p:cNvSpPr>
            <a:spLocks noGrp="1"/>
          </p:cNvSpPr>
          <p:nvPr>
            <p:ph sz="half" idx="1"/>
          </p:nvPr>
        </p:nvSpPr>
        <p:spPr>
          <a:xfrm>
            <a:off x="838200" y="1825625"/>
            <a:ext cx="5181600" cy="4351338"/>
          </a:xfrm>
          <a:prstGeom prst="rect">
            <a:avLst/>
          </a:prstGeo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4BF172E6-0280-CC45-AC47-6E51FB33CD33}"/>
              </a:ext>
            </a:extLst>
          </p:cNvPr>
          <p:cNvSpPr>
            <a:spLocks noGrp="1"/>
          </p:cNvSpPr>
          <p:nvPr>
            <p:ph sz="half" idx="2"/>
          </p:nvPr>
        </p:nvSpPr>
        <p:spPr>
          <a:xfrm>
            <a:off x="6172200" y="1825625"/>
            <a:ext cx="5181600" cy="4351338"/>
          </a:xfrm>
          <a:prstGeom prst="rect">
            <a:avLst/>
          </a:prstGeo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ACA12F10-7E63-F64B-B414-7C33635CEF35}"/>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 Bilgi Yer Tutucusu 5">
            <a:extLst>
              <a:ext uri="{FF2B5EF4-FFF2-40B4-BE49-F238E27FC236}">
                <a16:creationId xmlns:a16="http://schemas.microsoft.com/office/drawing/2014/main" id="{BF826040-7945-4647-9E89-A7A32F25C34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6521080D-48C2-FF49-8C9A-E2C36D1EB2F1}"/>
              </a:ext>
            </a:extLst>
          </p:cNvPr>
          <p:cNvSpPr>
            <a:spLocks noGrp="1"/>
          </p:cNvSpPr>
          <p:nvPr>
            <p:ph type="sldNum" sz="quarter" idx="12"/>
          </p:nvPr>
        </p:nvSpPr>
        <p:spPr>
          <a:xfrm>
            <a:off x="8610600" y="6356350"/>
            <a:ext cx="2743200" cy="365125"/>
          </a:xfrm>
          <a:prstGeom prst="rect">
            <a:avLst/>
          </a:prstGeom>
        </p:spPr>
        <p:txBody>
          <a:bodyPr/>
          <a:lstStyle/>
          <a:p>
            <a:fld id="{E9B8052A-66BA-1A42-A363-DFF1564E9094}" type="slidenum">
              <a:rPr lang="tr-TR" smtClean="0"/>
              <a:pPr/>
              <a:t>‹#›</a:t>
            </a:fld>
            <a:endParaRPr lang="tr-TR"/>
          </a:p>
        </p:txBody>
      </p:sp>
    </p:spTree>
    <p:extLst>
      <p:ext uri="{BB962C8B-B14F-4D97-AF65-F5344CB8AC3E}">
        <p14:creationId xmlns:p14="http://schemas.microsoft.com/office/powerpoint/2010/main" val="51459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EF263C-AC07-8D40-A5D5-6FCCAD360B7A}"/>
              </a:ext>
            </a:extLst>
          </p:cNvPr>
          <p:cNvSpPr>
            <a:spLocks noGrp="1"/>
          </p:cNvSpPr>
          <p:nvPr>
            <p:ph type="title"/>
          </p:nvPr>
        </p:nvSpPr>
        <p:spPr>
          <a:xfrm>
            <a:off x="839788" y="365125"/>
            <a:ext cx="10515600" cy="1325563"/>
          </a:xfrm>
          <a:prstGeom prst="rect">
            <a:avLst/>
          </a:prstGeo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BEAA6A5-9373-0648-932F-CFF771B236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7717D789-EAF3-114A-91E2-B819221A538D}"/>
              </a:ext>
            </a:extLst>
          </p:cNvPr>
          <p:cNvSpPr>
            <a:spLocks noGrp="1"/>
          </p:cNvSpPr>
          <p:nvPr>
            <p:ph sz="half" idx="2"/>
          </p:nvPr>
        </p:nvSpPr>
        <p:spPr>
          <a:xfrm>
            <a:off x="839788" y="2505075"/>
            <a:ext cx="5157787" cy="3684588"/>
          </a:xfrm>
          <a:prstGeom prst="rect">
            <a:avLst/>
          </a:prstGeo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DAAE6024-74BB-B74A-9FDF-012144CE9EA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4F1CD86F-004C-EE46-A1BF-F2D5C052A81F}"/>
              </a:ext>
            </a:extLst>
          </p:cNvPr>
          <p:cNvSpPr>
            <a:spLocks noGrp="1"/>
          </p:cNvSpPr>
          <p:nvPr>
            <p:ph sz="quarter" idx="4"/>
          </p:nvPr>
        </p:nvSpPr>
        <p:spPr>
          <a:xfrm>
            <a:off x="6172200" y="2505075"/>
            <a:ext cx="5183188" cy="3684588"/>
          </a:xfrm>
          <a:prstGeom prst="rect">
            <a:avLst/>
          </a:prstGeo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F863D4A6-CA49-4C4E-B9EC-C74B33969EFA}"/>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8" name="Alt Bilgi Yer Tutucusu 7">
            <a:extLst>
              <a:ext uri="{FF2B5EF4-FFF2-40B4-BE49-F238E27FC236}">
                <a16:creationId xmlns:a16="http://schemas.microsoft.com/office/drawing/2014/main" id="{6FB1BD4E-B91B-D448-951B-7F570F9D87C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E750274C-6BF2-D74B-9735-83D98BA6071B}"/>
              </a:ext>
            </a:extLst>
          </p:cNvPr>
          <p:cNvSpPr>
            <a:spLocks noGrp="1"/>
          </p:cNvSpPr>
          <p:nvPr>
            <p:ph type="sldNum" sz="quarter" idx="12"/>
          </p:nvPr>
        </p:nvSpPr>
        <p:spPr>
          <a:xfrm>
            <a:off x="8610600" y="6356350"/>
            <a:ext cx="2743200" cy="365125"/>
          </a:xfrm>
          <a:prstGeom prst="rect">
            <a:avLst/>
          </a:prstGeom>
        </p:spPr>
        <p:txBody>
          <a:bodyPr/>
          <a:lstStyle/>
          <a:p>
            <a:fld id="{E9B8052A-66BA-1A42-A363-DFF1564E9094}" type="slidenum">
              <a:rPr lang="tr-TR" smtClean="0"/>
              <a:pPr/>
              <a:t>‹#›</a:t>
            </a:fld>
            <a:endParaRPr lang="tr-TR"/>
          </a:p>
        </p:txBody>
      </p:sp>
    </p:spTree>
    <p:extLst>
      <p:ext uri="{BB962C8B-B14F-4D97-AF65-F5344CB8AC3E}">
        <p14:creationId xmlns:p14="http://schemas.microsoft.com/office/powerpoint/2010/main" val="209572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3C3EFC-901A-CB43-9BB8-EBF993081149}"/>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7C71099-6010-344E-998E-B4C62589FF81}"/>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4" name="Alt Bilgi Yer Tutucusu 3">
            <a:extLst>
              <a:ext uri="{FF2B5EF4-FFF2-40B4-BE49-F238E27FC236}">
                <a16:creationId xmlns:a16="http://schemas.microsoft.com/office/drawing/2014/main" id="{E07EA069-F756-DB42-82C9-0281A8C0D7E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D50B9290-47E2-354B-8935-08D906496807}"/>
              </a:ext>
            </a:extLst>
          </p:cNvPr>
          <p:cNvSpPr>
            <a:spLocks noGrp="1"/>
          </p:cNvSpPr>
          <p:nvPr>
            <p:ph type="sldNum" sz="quarter" idx="12"/>
          </p:nvPr>
        </p:nvSpPr>
        <p:spPr>
          <a:xfrm>
            <a:off x="8610600" y="6356350"/>
            <a:ext cx="2743200" cy="365125"/>
          </a:xfrm>
          <a:prstGeom prst="rect">
            <a:avLst/>
          </a:prstGeom>
        </p:spPr>
        <p:txBody>
          <a:bodyPr/>
          <a:lstStyle/>
          <a:p>
            <a:fld id="{E9B8052A-66BA-1A42-A363-DFF1564E9094}" type="slidenum">
              <a:rPr lang="tr-TR" smtClean="0"/>
              <a:pPr/>
              <a:t>‹#›</a:t>
            </a:fld>
            <a:endParaRPr lang="tr-TR"/>
          </a:p>
        </p:txBody>
      </p:sp>
    </p:spTree>
    <p:extLst>
      <p:ext uri="{BB962C8B-B14F-4D97-AF65-F5344CB8AC3E}">
        <p14:creationId xmlns:p14="http://schemas.microsoft.com/office/powerpoint/2010/main" val="38518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7B3BD36-2989-BF4F-BA13-B238F02B41C0}"/>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3" name="Alt Bilgi Yer Tutucusu 2">
            <a:extLst>
              <a:ext uri="{FF2B5EF4-FFF2-40B4-BE49-F238E27FC236}">
                <a16:creationId xmlns:a16="http://schemas.microsoft.com/office/drawing/2014/main" id="{1F08A17E-EB21-914B-905D-11B110DD6B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DD606441-AA7C-6F4D-A0AE-AA4ACA18922B}"/>
              </a:ext>
            </a:extLst>
          </p:cNvPr>
          <p:cNvSpPr>
            <a:spLocks noGrp="1"/>
          </p:cNvSpPr>
          <p:nvPr>
            <p:ph type="sldNum" sz="quarter" idx="12"/>
          </p:nvPr>
        </p:nvSpPr>
        <p:spPr>
          <a:xfrm>
            <a:off x="8610600" y="6356350"/>
            <a:ext cx="2743200" cy="365125"/>
          </a:xfrm>
          <a:prstGeom prst="rect">
            <a:avLst/>
          </a:prstGeom>
        </p:spPr>
        <p:txBody>
          <a:bodyPr/>
          <a:lstStyle/>
          <a:p>
            <a:fld id="{E9B8052A-66BA-1A42-A363-DFF1564E9094}" type="slidenum">
              <a:rPr lang="tr-TR" smtClean="0"/>
              <a:pPr/>
              <a:t>‹#›</a:t>
            </a:fld>
            <a:endParaRPr lang="tr-TR"/>
          </a:p>
        </p:txBody>
      </p:sp>
    </p:spTree>
    <p:extLst>
      <p:ext uri="{BB962C8B-B14F-4D97-AF65-F5344CB8AC3E}">
        <p14:creationId xmlns:p14="http://schemas.microsoft.com/office/powerpoint/2010/main" val="372708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3474C5-40DE-8249-8C4B-9FA20D5886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130379E-37B6-974E-B62B-9873AC7843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528E605E-FE9C-3D41-ADCE-158C5CF077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28DE29FA-5EBE-D742-B26B-75A83427FF71}"/>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 Bilgi Yer Tutucusu 5">
            <a:extLst>
              <a:ext uri="{FF2B5EF4-FFF2-40B4-BE49-F238E27FC236}">
                <a16:creationId xmlns:a16="http://schemas.microsoft.com/office/drawing/2014/main" id="{62789859-B1EC-F243-A388-A7E7322BD85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58F82151-4ABB-E34D-911C-09CE13608D93}"/>
              </a:ext>
            </a:extLst>
          </p:cNvPr>
          <p:cNvSpPr>
            <a:spLocks noGrp="1"/>
          </p:cNvSpPr>
          <p:nvPr>
            <p:ph type="sldNum" sz="quarter" idx="12"/>
          </p:nvPr>
        </p:nvSpPr>
        <p:spPr>
          <a:xfrm>
            <a:off x="8610600" y="6356350"/>
            <a:ext cx="2743200" cy="365125"/>
          </a:xfrm>
          <a:prstGeom prst="rect">
            <a:avLst/>
          </a:prstGeom>
        </p:spPr>
        <p:txBody>
          <a:bodyPr/>
          <a:lstStyle/>
          <a:p>
            <a:fld id="{E9B8052A-66BA-1A42-A363-DFF1564E9094}" type="slidenum">
              <a:rPr lang="tr-TR" smtClean="0"/>
              <a:pPr/>
              <a:t>‹#›</a:t>
            </a:fld>
            <a:endParaRPr lang="tr-TR"/>
          </a:p>
        </p:txBody>
      </p:sp>
    </p:spTree>
    <p:extLst>
      <p:ext uri="{BB962C8B-B14F-4D97-AF65-F5344CB8AC3E}">
        <p14:creationId xmlns:p14="http://schemas.microsoft.com/office/powerpoint/2010/main" val="347730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4E3C901-F465-6848-8597-C8CA508E54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AD7C746-2C30-084A-8584-19BC811444A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4B2FD43-B081-614A-827B-C2CCB32CAB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5451F360-5E40-2E40-8197-A587D7716FC2}"/>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 Bilgi Yer Tutucusu 5">
            <a:extLst>
              <a:ext uri="{FF2B5EF4-FFF2-40B4-BE49-F238E27FC236}">
                <a16:creationId xmlns:a16="http://schemas.microsoft.com/office/drawing/2014/main" id="{1B92A16E-BE66-FE47-A5F1-9955D30466C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D8F617F7-4364-784C-863A-FA486240FB83}"/>
              </a:ext>
            </a:extLst>
          </p:cNvPr>
          <p:cNvSpPr>
            <a:spLocks noGrp="1"/>
          </p:cNvSpPr>
          <p:nvPr>
            <p:ph type="sldNum" sz="quarter" idx="12"/>
          </p:nvPr>
        </p:nvSpPr>
        <p:spPr>
          <a:xfrm>
            <a:off x="8610600" y="6356350"/>
            <a:ext cx="2743200" cy="365125"/>
          </a:xfrm>
          <a:prstGeom prst="rect">
            <a:avLst/>
          </a:prstGeom>
        </p:spPr>
        <p:txBody>
          <a:bodyPr/>
          <a:lstStyle/>
          <a:p>
            <a:fld id="{E9B8052A-66BA-1A42-A363-DFF1564E9094}" type="slidenum">
              <a:rPr lang="tr-TR" smtClean="0"/>
              <a:pPr/>
              <a:t>‹#›</a:t>
            </a:fld>
            <a:endParaRPr lang="tr-TR"/>
          </a:p>
        </p:txBody>
      </p:sp>
    </p:spTree>
    <p:extLst>
      <p:ext uri="{BB962C8B-B14F-4D97-AF65-F5344CB8AC3E}">
        <p14:creationId xmlns:p14="http://schemas.microsoft.com/office/powerpoint/2010/main" val="282464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47BE171-FC71-784D-BD5F-C14D0CF25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3626380-60A0-DA40-A7D2-0C7B3A0B1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dirty="0"/>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FA4B0ED0-5ADE-294F-B313-6C11EF945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 Bilgi Yer Tutucusu 4">
            <a:extLst>
              <a:ext uri="{FF2B5EF4-FFF2-40B4-BE49-F238E27FC236}">
                <a16:creationId xmlns:a16="http://schemas.microsoft.com/office/drawing/2014/main" id="{C3798957-E397-9949-882C-38A995069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Tree>
    <p:extLst>
      <p:ext uri="{BB962C8B-B14F-4D97-AF65-F5344CB8AC3E}">
        <p14:creationId xmlns:p14="http://schemas.microsoft.com/office/powerpoint/2010/main" val="38354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iviltoplum.gov.tr/dernek-ic-denetim-rapo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Bildirimler/Ayni%20Ba&#287;&#305;&#351;%20Al&#305;nd&#305;%20Belgesi%20EK_15.doc" TargetMode="External"/><Relationship Id="rId2" Type="http://schemas.openxmlformats.org/officeDocument/2006/relationships/hyperlink" Target="../Bildirimler/Al&#305;nd&#305;%20Belgesi%20EK_17.do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masak.hmb.gov.tr/5-maddeye-iliskin-bakanlar-kurulu-kararlari"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siviltoplum.gov.tr/"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siviltoplum.gov.tr/"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1ECC55E-931B-754C-800C-F3E4E6F96D28}"/>
              </a:ext>
            </a:extLst>
          </p:cNvPr>
          <p:cNvSpPr>
            <a:spLocks noGrp="1"/>
          </p:cNvSpPr>
          <p:nvPr>
            <p:ph type="ctrTitle"/>
          </p:nvPr>
        </p:nvSpPr>
        <p:spPr>
          <a:xfrm>
            <a:off x="1524000" y="1122363"/>
            <a:ext cx="9144000" cy="2387600"/>
          </a:xfrm>
          <a:prstGeom prst="rect">
            <a:avLst/>
          </a:prstGeom>
        </p:spPr>
        <p:txBody>
          <a:bodyPr/>
          <a:lstStyle/>
          <a:p>
            <a:endParaRPr lang="tr-TR"/>
          </a:p>
        </p:txBody>
      </p:sp>
      <p:sp>
        <p:nvSpPr>
          <p:cNvPr id="3" name="Alt Başlık 2">
            <a:extLst>
              <a:ext uri="{FF2B5EF4-FFF2-40B4-BE49-F238E27FC236}">
                <a16:creationId xmlns:a16="http://schemas.microsoft.com/office/drawing/2014/main" id="{19976BE4-AEA0-5242-8348-8680AD019F78}"/>
              </a:ext>
            </a:extLst>
          </p:cNvPr>
          <p:cNvSpPr>
            <a:spLocks noGrp="1"/>
          </p:cNvSpPr>
          <p:nvPr>
            <p:ph type="subTitle" idx="4294967295"/>
          </p:nvPr>
        </p:nvSpPr>
        <p:spPr>
          <a:xfrm>
            <a:off x="1524000" y="3602038"/>
            <a:ext cx="9144000" cy="1655762"/>
          </a:xfrm>
          <a:prstGeom prst="rect">
            <a:avLst/>
          </a:prstGeom>
        </p:spPr>
        <p:txBody>
          <a:bodyPr/>
          <a:lstStyle/>
          <a:p>
            <a:endParaRPr lang="tr-TR"/>
          </a:p>
        </p:txBody>
      </p:sp>
      <p:sp>
        <p:nvSpPr>
          <p:cNvPr id="5" name="Dikdörtgen 4">
            <a:extLst>
              <a:ext uri="{FF2B5EF4-FFF2-40B4-BE49-F238E27FC236}">
                <a16:creationId xmlns:a16="http://schemas.microsoft.com/office/drawing/2014/main" id="{3DCDCABC-4952-BB4E-8A80-58EB15E10C8F}"/>
              </a:ext>
            </a:extLst>
          </p:cNvPr>
          <p:cNvSpPr/>
          <p:nvPr/>
        </p:nvSpPr>
        <p:spPr>
          <a:xfrm>
            <a:off x="0" y="842319"/>
            <a:ext cx="12192000" cy="5173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Üçgen 5">
            <a:extLst>
              <a:ext uri="{FF2B5EF4-FFF2-40B4-BE49-F238E27FC236}">
                <a16:creationId xmlns:a16="http://schemas.microsoft.com/office/drawing/2014/main" id="{55E954E5-7927-7646-9D77-DDA1FEC142EF}"/>
              </a:ext>
            </a:extLst>
          </p:cNvPr>
          <p:cNvSpPr/>
          <p:nvPr/>
        </p:nvSpPr>
        <p:spPr>
          <a:xfrm rot="5400000">
            <a:off x="-2009275" y="2009274"/>
            <a:ext cx="6854215" cy="28356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Paralelkenar 6">
            <a:extLst>
              <a:ext uri="{FF2B5EF4-FFF2-40B4-BE49-F238E27FC236}">
                <a16:creationId xmlns:a16="http://schemas.microsoft.com/office/drawing/2014/main" id="{246BF5C5-595E-1745-9F07-11A2B8A31031}"/>
              </a:ext>
            </a:extLst>
          </p:cNvPr>
          <p:cNvSpPr/>
          <p:nvPr/>
        </p:nvSpPr>
        <p:spPr>
          <a:xfrm>
            <a:off x="377415" y="336789"/>
            <a:ext cx="5265209" cy="3080266"/>
          </a:xfrm>
          <a:custGeom>
            <a:avLst/>
            <a:gdLst>
              <a:gd name="connsiteX0" fmla="*/ 0 w 3102795"/>
              <a:gd name="connsiteY0" fmla="*/ 3595955 h 3595955"/>
              <a:gd name="connsiteX1" fmla="*/ 775699 w 3102795"/>
              <a:gd name="connsiteY1" fmla="*/ 0 h 3595955"/>
              <a:gd name="connsiteX2" fmla="*/ 3102795 w 3102795"/>
              <a:gd name="connsiteY2" fmla="*/ 0 h 3595955"/>
              <a:gd name="connsiteX3" fmla="*/ 2327096 w 3102795"/>
              <a:gd name="connsiteY3" fmla="*/ 3595955 h 3595955"/>
              <a:gd name="connsiteX4" fmla="*/ 0 w 3102795"/>
              <a:gd name="connsiteY4" fmla="*/ 3595955 h 3595955"/>
              <a:gd name="connsiteX0" fmla="*/ 0 w 5414480"/>
              <a:gd name="connsiteY0" fmla="*/ 3595955 h 3595955"/>
              <a:gd name="connsiteX1" fmla="*/ 775699 w 5414480"/>
              <a:gd name="connsiteY1" fmla="*/ 0 h 3595955"/>
              <a:gd name="connsiteX2" fmla="*/ 5414480 w 5414480"/>
              <a:gd name="connsiteY2" fmla="*/ 0 h 3595955"/>
              <a:gd name="connsiteX3" fmla="*/ 2327096 w 5414480"/>
              <a:gd name="connsiteY3" fmla="*/ 3595955 h 3595955"/>
              <a:gd name="connsiteX4" fmla="*/ 0 w 5414480"/>
              <a:gd name="connsiteY4" fmla="*/ 3595955 h 3595955"/>
              <a:gd name="connsiteX0" fmla="*/ 0 w 5414480"/>
              <a:gd name="connsiteY0" fmla="*/ 3595955 h 3595955"/>
              <a:gd name="connsiteX1" fmla="*/ 3220949 w 5414480"/>
              <a:gd name="connsiteY1" fmla="*/ 0 h 3595955"/>
              <a:gd name="connsiteX2" fmla="*/ 5414480 w 5414480"/>
              <a:gd name="connsiteY2" fmla="*/ 0 h 3595955"/>
              <a:gd name="connsiteX3" fmla="*/ 2327096 w 5414480"/>
              <a:gd name="connsiteY3" fmla="*/ 3595955 h 3595955"/>
              <a:gd name="connsiteX4" fmla="*/ 0 w 5414480"/>
              <a:gd name="connsiteY4" fmla="*/ 3595955 h 3595955"/>
              <a:gd name="connsiteX0" fmla="*/ 0 w 5938462"/>
              <a:gd name="connsiteY0" fmla="*/ 3595955 h 3595955"/>
              <a:gd name="connsiteX1" fmla="*/ 3744931 w 5938462"/>
              <a:gd name="connsiteY1" fmla="*/ 0 h 3595955"/>
              <a:gd name="connsiteX2" fmla="*/ 5938462 w 5938462"/>
              <a:gd name="connsiteY2" fmla="*/ 0 h 3595955"/>
              <a:gd name="connsiteX3" fmla="*/ 2851078 w 5938462"/>
              <a:gd name="connsiteY3" fmla="*/ 3595955 h 3595955"/>
              <a:gd name="connsiteX4" fmla="*/ 0 w 5938462"/>
              <a:gd name="connsiteY4" fmla="*/ 3595955 h 3595955"/>
              <a:gd name="connsiteX0" fmla="*/ 0 w 5938462"/>
              <a:gd name="connsiteY0" fmla="*/ 3595955 h 3595955"/>
              <a:gd name="connsiteX1" fmla="*/ 3159304 w 5938462"/>
              <a:gd name="connsiteY1" fmla="*/ 0 h 3595955"/>
              <a:gd name="connsiteX2" fmla="*/ 5938462 w 5938462"/>
              <a:gd name="connsiteY2" fmla="*/ 0 h 3595955"/>
              <a:gd name="connsiteX3" fmla="*/ 2851078 w 5938462"/>
              <a:gd name="connsiteY3" fmla="*/ 3595955 h 3595955"/>
              <a:gd name="connsiteX4" fmla="*/ 0 w 5938462"/>
              <a:gd name="connsiteY4" fmla="*/ 3595955 h 3595955"/>
              <a:gd name="connsiteX0" fmla="*/ 0 w 5938462"/>
              <a:gd name="connsiteY0" fmla="*/ 3770616 h 3770616"/>
              <a:gd name="connsiteX1" fmla="*/ 3303142 w 5938462"/>
              <a:gd name="connsiteY1" fmla="*/ 0 h 3770616"/>
              <a:gd name="connsiteX2" fmla="*/ 5938462 w 5938462"/>
              <a:gd name="connsiteY2" fmla="*/ 174661 h 3770616"/>
              <a:gd name="connsiteX3" fmla="*/ 2851078 w 5938462"/>
              <a:gd name="connsiteY3" fmla="*/ 3770616 h 3770616"/>
              <a:gd name="connsiteX4" fmla="*/ 0 w 5938462"/>
              <a:gd name="connsiteY4" fmla="*/ 3770616 h 3770616"/>
              <a:gd name="connsiteX0" fmla="*/ 0 w 6082300"/>
              <a:gd name="connsiteY0" fmla="*/ 3780890 h 3780890"/>
              <a:gd name="connsiteX1" fmla="*/ 3303142 w 6082300"/>
              <a:gd name="connsiteY1" fmla="*/ 10274 h 3780890"/>
              <a:gd name="connsiteX2" fmla="*/ 6082300 w 6082300"/>
              <a:gd name="connsiteY2" fmla="*/ 0 h 3780890"/>
              <a:gd name="connsiteX3" fmla="*/ 2851078 w 6082300"/>
              <a:gd name="connsiteY3" fmla="*/ 3780890 h 3780890"/>
              <a:gd name="connsiteX4" fmla="*/ 0 w 6082300"/>
              <a:gd name="connsiteY4" fmla="*/ 3780890 h 378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2300" h="3780890">
                <a:moveTo>
                  <a:pt x="0" y="3780890"/>
                </a:moveTo>
                <a:lnTo>
                  <a:pt x="3303142" y="10274"/>
                </a:lnTo>
                <a:lnTo>
                  <a:pt x="6082300" y="0"/>
                </a:lnTo>
                <a:lnTo>
                  <a:pt x="2851078" y="3780890"/>
                </a:lnTo>
                <a:lnTo>
                  <a:pt x="0" y="3780890"/>
                </a:lnTo>
                <a:close/>
              </a:path>
            </a:pathLst>
          </a:custGeom>
          <a:solidFill>
            <a:srgbClr val="C00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Paralelkenar 6">
            <a:extLst>
              <a:ext uri="{FF2B5EF4-FFF2-40B4-BE49-F238E27FC236}">
                <a16:creationId xmlns:a16="http://schemas.microsoft.com/office/drawing/2014/main" id="{AC76D043-5AC9-334C-8A8C-B40504A5865A}"/>
              </a:ext>
            </a:extLst>
          </p:cNvPr>
          <p:cNvSpPr/>
          <p:nvPr/>
        </p:nvSpPr>
        <p:spPr>
          <a:xfrm flipV="1">
            <a:off x="336929" y="3427107"/>
            <a:ext cx="5316278" cy="3080266"/>
          </a:xfrm>
          <a:custGeom>
            <a:avLst/>
            <a:gdLst>
              <a:gd name="connsiteX0" fmla="*/ 0 w 3102795"/>
              <a:gd name="connsiteY0" fmla="*/ 3595955 h 3595955"/>
              <a:gd name="connsiteX1" fmla="*/ 775699 w 3102795"/>
              <a:gd name="connsiteY1" fmla="*/ 0 h 3595955"/>
              <a:gd name="connsiteX2" fmla="*/ 3102795 w 3102795"/>
              <a:gd name="connsiteY2" fmla="*/ 0 h 3595955"/>
              <a:gd name="connsiteX3" fmla="*/ 2327096 w 3102795"/>
              <a:gd name="connsiteY3" fmla="*/ 3595955 h 3595955"/>
              <a:gd name="connsiteX4" fmla="*/ 0 w 3102795"/>
              <a:gd name="connsiteY4" fmla="*/ 3595955 h 3595955"/>
              <a:gd name="connsiteX0" fmla="*/ 0 w 5414480"/>
              <a:gd name="connsiteY0" fmla="*/ 3595955 h 3595955"/>
              <a:gd name="connsiteX1" fmla="*/ 775699 w 5414480"/>
              <a:gd name="connsiteY1" fmla="*/ 0 h 3595955"/>
              <a:gd name="connsiteX2" fmla="*/ 5414480 w 5414480"/>
              <a:gd name="connsiteY2" fmla="*/ 0 h 3595955"/>
              <a:gd name="connsiteX3" fmla="*/ 2327096 w 5414480"/>
              <a:gd name="connsiteY3" fmla="*/ 3595955 h 3595955"/>
              <a:gd name="connsiteX4" fmla="*/ 0 w 5414480"/>
              <a:gd name="connsiteY4" fmla="*/ 3595955 h 3595955"/>
              <a:gd name="connsiteX0" fmla="*/ 0 w 5414480"/>
              <a:gd name="connsiteY0" fmla="*/ 3595955 h 3595955"/>
              <a:gd name="connsiteX1" fmla="*/ 3220949 w 5414480"/>
              <a:gd name="connsiteY1" fmla="*/ 0 h 3595955"/>
              <a:gd name="connsiteX2" fmla="*/ 5414480 w 5414480"/>
              <a:gd name="connsiteY2" fmla="*/ 0 h 3595955"/>
              <a:gd name="connsiteX3" fmla="*/ 2327096 w 5414480"/>
              <a:gd name="connsiteY3" fmla="*/ 3595955 h 3595955"/>
              <a:gd name="connsiteX4" fmla="*/ 0 w 5414480"/>
              <a:gd name="connsiteY4" fmla="*/ 3595955 h 3595955"/>
              <a:gd name="connsiteX0" fmla="*/ 0 w 5938462"/>
              <a:gd name="connsiteY0" fmla="*/ 3595955 h 3595955"/>
              <a:gd name="connsiteX1" fmla="*/ 3744931 w 5938462"/>
              <a:gd name="connsiteY1" fmla="*/ 0 h 3595955"/>
              <a:gd name="connsiteX2" fmla="*/ 5938462 w 5938462"/>
              <a:gd name="connsiteY2" fmla="*/ 0 h 3595955"/>
              <a:gd name="connsiteX3" fmla="*/ 2851078 w 5938462"/>
              <a:gd name="connsiteY3" fmla="*/ 3595955 h 3595955"/>
              <a:gd name="connsiteX4" fmla="*/ 0 w 5938462"/>
              <a:gd name="connsiteY4" fmla="*/ 3595955 h 3595955"/>
              <a:gd name="connsiteX0" fmla="*/ 0 w 5938462"/>
              <a:gd name="connsiteY0" fmla="*/ 3595955 h 3595955"/>
              <a:gd name="connsiteX1" fmla="*/ 3159304 w 5938462"/>
              <a:gd name="connsiteY1" fmla="*/ 0 h 3595955"/>
              <a:gd name="connsiteX2" fmla="*/ 5938462 w 5938462"/>
              <a:gd name="connsiteY2" fmla="*/ 0 h 3595955"/>
              <a:gd name="connsiteX3" fmla="*/ 2851078 w 5938462"/>
              <a:gd name="connsiteY3" fmla="*/ 3595955 h 3595955"/>
              <a:gd name="connsiteX4" fmla="*/ 0 w 5938462"/>
              <a:gd name="connsiteY4" fmla="*/ 3595955 h 3595955"/>
              <a:gd name="connsiteX0" fmla="*/ 0 w 5938462"/>
              <a:gd name="connsiteY0" fmla="*/ 3770616 h 3770616"/>
              <a:gd name="connsiteX1" fmla="*/ 3303142 w 5938462"/>
              <a:gd name="connsiteY1" fmla="*/ 0 h 3770616"/>
              <a:gd name="connsiteX2" fmla="*/ 5938462 w 5938462"/>
              <a:gd name="connsiteY2" fmla="*/ 174661 h 3770616"/>
              <a:gd name="connsiteX3" fmla="*/ 2851078 w 5938462"/>
              <a:gd name="connsiteY3" fmla="*/ 3770616 h 3770616"/>
              <a:gd name="connsiteX4" fmla="*/ 0 w 5938462"/>
              <a:gd name="connsiteY4" fmla="*/ 3770616 h 3770616"/>
              <a:gd name="connsiteX0" fmla="*/ 0 w 6082300"/>
              <a:gd name="connsiteY0" fmla="*/ 3780890 h 3780890"/>
              <a:gd name="connsiteX1" fmla="*/ 3303142 w 6082300"/>
              <a:gd name="connsiteY1" fmla="*/ 10274 h 3780890"/>
              <a:gd name="connsiteX2" fmla="*/ 6082300 w 6082300"/>
              <a:gd name="connsiteY2" fmla="*/ 0 h 3780890"/>
              <a:gd name="connsiteX3" fmla="*/ 2851078 w 6082300"/>
              <a:gd name="connsiteY3" fmla="*/ 3780890 h 3780890"/>
              <a:gd name="connsiteX4" fmla="*/ 0 w 6082300"/>
              <a:gd name="connsiteY4" fmla="*/ 3780890 h 378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2300" h="3780890">
                <a:moveTo>
                  <a:pt x="0" y="3780890"/>
                </a:moveTo>
                <a:lnTo>
                  <a:pt x="3303142" y="10274"/>
                </a:lnTo>
                <a:lnTo>
                  <a:pt x="6082300" y="0"/>
                </a:lnTo>
                <a:lnTo>
                  <a:pt x="2851078" y="3780890"/>
                </a:lnTo>
                <a:lnTo>
                  <a:pt x="0" y="3780890"/>
                </a:lnTo>
                <a:close/>
              </a:path>
            </a:pathLst>
          </a:custGeom>
          <a:solidFill>
            <a:srgbClr val="C00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Üçgen 8">
            <a:extLst>
              <a:ext uri="{FF2B5EF4-FFF2-40B4-BE49-F238E27FC236}">
                <a16:creationId xmlns:a16="http://schemas.microsoft.com/office/drawing/2014/main" id="{0F6B83DE-E083-C14C-AC56-99B21E49B927}"/>
              </a:ext>
            </a:extLst>
          </p:cNvPr>
          <p:cNvSpPr/>
          <p:nvPr/>
        </p:nvSpPr>
        <p:spPr>
          <a:xfrm>
            <a:off x="5176822" y="346841"/>
            <a:ext cx="901700" cy="49547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Üçgen 9">
            <a:extLst>
              <a:ext uri="{FF2B5EF4-FFF2-40B4-BE49-F238E27FC236}">
                <a16:creationId xmlns:a16="http://schemas.microsoft.com/office/drawing/2014/main" id="{04C16359-9AD4-B647-B04B-F2A5EE1E7EA8}"/>
              </a:ext>
            </a:extLst>
          </p:cNvPr>
          <p:cNvSpPr/>
          <p:nvPr/>
        </p:nvSpPr>
        <p:spPr>
          <a:xfrm flipV="1">
            <a:off x="5191774" y="6011895"/>
            <a:ext cx="901700" cy="49547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BB362928-003D-7145-B2CA-FC4CC3B2E901}"/>
              </a:ext>
            </a:extLst>
          </p:cNvPr>
          <p:cNvPicPr>
            <a:picLocks noChangeAspect="1"/>
          </p:cNvPicPr>
          <p:nvPr/>
        </p:nvPicPr>
        <p:blipFill>
          <a:blip r:embed="rId2"/>
          <a:stretch>
            <a:fillRect/>
          </a:stretch>
        </p:blipFill>
        <p:spPr>
          <a:xfrm>
            <a:off x="311394" y="2483774"/>
            <a:ext cx="1785652" cy="1785652"/>
          </a:xfrm>
          <a:prstGeom prst="rect">
            <a:avLst/>
          </a:prstGeom>
        </p:spPr>
      </p:pic>
      <p:sp>
        <p:nvSpPr>
          <p:cNvPr id="12" name="Metin kutusu 11">
            <a:extLst>
              <a:ext uri="{FF2B5EF4-FFF2-40B4-BE49-F238E27FC236}">
                <a16:creationId xmlns:a16="http://schemas.microsoft.com/office/drawing/2014/main" id="{B5B31B85-8F60-4744-A21E-A85742FF0E01}"/>
              </a:ext>
            </a:extLst>
          </p:cNvPr>
          <p:cNvSpPr txBox="1"/>
          <p:nvPr/>
        </p:nvSpPr>
        <p:spPr>
          <a:xfrm>
            <a:off x="2499477" y="1397556"/>
            <a:ext cx="8174195" cy="1384995"/>
          </a:xfrm>
          <a:prstGeom prst="rect">
            <a:avLst/>
          </a:prstGeom>
          <a:noFill/>
        </p:spPr>
        <p:txBody>
          <a:bodyPr wrap="square" rtlCol="0">
            <a:spAutoFit/>
          </a:bodyPr>
          <a:lstStyle/>
          <a:p>
            <a:pPr algn="ctr"/>
            <a:r>
              <a:rPr lang="tr-TR" sz="2800" b="1" dirty="0">
                <a:solidFill>
                  <a:schemeClr val="bg1"/>
                </a:solidFill>
                <a:latin typeface="Calibri" panose="020F0502020204030204" pitchFamily="34" charset="0"/>
                <a:ea typeface="Microsoft YaHei" panose="020B0503020204020204" pitchFamily="34" charset="-122"/>
                <a:cs typeface="Calibri" panose="020F0502020204030204" pitchFamily="34" charset="0"/>
              </a:rPr>
              <a:t>T.C. </a:t>
            </a:r>
          </a:p>
          <a:p>
            <a:pPr algn="ctr"/>
            <a:r>
              <a:rPr lang="tr-TR" sz="2800" b="1" dirty="0">
                <a:solidFill>
                  <a:schemeClr val="bg1"/>
                </a:solidFill>
                <a:latin typeface="Calibri" panose="020F0502020204030204" pitchFamily="34" charset="0"/>
                <a:ea typeface="Microsoft YaHei" panose="020B0503020204020204" pitchFamily="34" charset="-122"/>
                <a:cs typeface="Calibri" panose="020F0502020204030204" pitchFamily="34" charset="0"/>
              </a:rPr>
              <a:t>Eskişehir Valiliği</a:t>
            </a:r>
          </a:p>
          <a:p>
            <a:pPr algn="ctr"/>
            <a:r>
              <a:rPr lang="tr-TR" sz="2800" b="1" dirty="0">
                <a:solidFill>
                  <a:schemeClr val="bg1"/>
                </a:solidFill>
                <a:latin typeface="Calibri" panose="020F0502020204030204" pitchFamily="34" charset="0"/>
                <a:ea typeface="Microsoft YaHei" panose="020B0503020204020204" pitchFamily="34" charset="-122"/>
                <a:cs typeface="Calibri" panose="020F0502020204030204" pitchFamily="34" charset="0"/>
              </a:rPr>
              <a:t>İl Sivil Toplumla İlişkiler Müdürlüğü</a:t>
            </a:r>
            <a:endParaRPr lang="en-US" sz="2800" b="1"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3" name="Metin kutusu 12">
            <a:extLst>
              <a:ext uri="{FF2B5EF4-FFF2-40B4-BE49-F238E27FC236}">
                <a16:creationId xmlns:a16="http://schemas.microsoft.com/office/drawing/2014/main" id="{4E25D53F-5E0E-4F40-9860-D8DEC9FF4273}"/>
              </a:ext>
            </a:extLst>
          </p:cNvPr>
          <p:cNvSpPr txBox="1"/>
          <p:nvPr/>
        </p:nvSpPr>
        <p:spPr>
          <a:xfrm>
            <a:off x="2438104" y="4290131"/>
            <a:ext cx="8174195" cy="523220"/>
          </a:xfrm>
          <a:prstGeom prst="rect">
            <a:avLst/>
          </a:prstGeom>
          <a:noFill/>
        </p:spPr>
        <p:txBody>
          <a:bodyPr wrap="square" rtlCol="0">
            <a:spAutoFit/>
          </a:bodyPr>
          <a:lstStyle/>
          <a:p>
            <a:pPr algn="ctr"/>
            <a:r>
              <a:rPr lang="tr-TR" sz="2800" b="1" dirty="0">
                <a:solidFill>
                  <a:schemeClr val="bg1"/>
                </a:solidFill>
                <a:latin typeface="Calibri" panose="020F0502020204030204" pitchFamily="34" charset="0"/>
                <a:ea typeface="Microsoft YaHei" panose="020B0503020204020204" pitchFamily="34" charset="-122"/>
                <a:cs typeface="Calibri" panose="020F0502020204030204" pitchFamily="34" charset="0"/>
              </a:rPr>
              <a:t>…/04/2023</a:t>
            </a:r>
            <a:endParaRPr lang="en-US" sz="2800" b="1"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25746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2825582" cy="461665"/>
          </a:xfrm>
          <a:prstGeom prst="rect">
            <a:avLst/>
          </a:prstGeom>
          <a:noFill/>
        </p:spPr>
        <p:txBody>
          <a:bodyPr wrap="none" rtlCol="0" anchor="ctr">
            <a:spAutoFit/>
          </a:bodyPr>
          <a:lstStyle/>
          <a:p>
            <a:r>
              <a:rPr lang="tr-TR" sz="2400" b="1" dirty="0">
                <a:solidFill>
                  <a:schemeClr val="bg1"/>
                </a:solidFill>
              </a:rPr>
              <a:t>DERNEK ORGANLARI</a:t>
            </a:r>
          </a:p>
        </p:txBody>
      </p:sp>
      <p:sp>
        <p:nvSpPr>
          <p:cNvPr id="6" name="Yuvarlatılmış Dikdörtgen 5"/>
          <p:cNvSpPr/>
          <p:nvPr/>
        </p:nvSpPr>
        <p:spPr>
          <a:xfrm>
            <a:off x="6110243" y="3532975"/>
            <a:ext cx="3811424" cy="11109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DENETİM KURULU</a:t>
            </a:r>
          </a:p>
        </p:txBody>
      </p:sp>
      <p:sp>
        <p:nvSpPr>
          <p:cNvPr id="2" name="Yuvarlatılmış Dikdörtgen 1"/>
          <p:cNvSpPr/>
          <p:nvPr/>
        </p:nvSpPr>
        <p:spPr>
          <a:xfrm>
            <a:off x="4452359" y="1763996"/>
            <a:ext cx="3102123" cy="1235578"/>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GENEL KURUL</a:t>
            </a:r>
          </a:p>
          <a:p>
            <a:pPr algn="ctr"/>
            <a:endParaRPr lang="tr-TR" dirty="0">
              <a:solidFill>
                <a:schemeClr val="tx1"/>
              </a:solidFill>
            </a:endParaRPr>
          </a:p>
        </p:txBody>
      </p:sp>
      <p:sp>
        <p:nvSpPr>
          <p:cNvPr id="8" name="Yuvarlatılmış Dikdörtgen 7"/>
          <p:cNvSpPr/>
          <p:nvPr/>
        </p:nvSpPr>
        <p:spPr>
          <a:xfrm>
            <a:off x="1786071" y="3532975"/>
            <a:ext cx="3751228" cy="11109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YÖNETİM KURULU</a:t>
            </a:r>
          </a:p>
        </p:txBody>
      </p:sp>
    </p:spTree>
    <p:extLst>
      <p:ext uri="{BB962C8B-B14F-4D97-AF65-F5344CB8AC3E}">
        <p14:creationId xmlns:p14="http://schemas.microsoft.com/office/powerpoint/2010/main" val="33192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1950470" cy="461665"/>
          </a:xfrm>
          <a:prstGeom prst="rect">
            <a:avLst/>
          </a:prstGeom>
          <a:noFill/>
        </p:spPr>
        <p:txBody>
          <a:bodyPr wrap="none" rtlCol="0" anchor="ctr">
            <a:spAutoFit/>
          </a:bodyPr>
          <a:lstStyle/>
          <a:p>
            <a:r>
              <a:rPr lang="tr-TR" sz="2400" b="1" dirty="0">
                <a:solidFill>
                  <a:schemeClr val="bg1"/>
                </a:solidFill>
              </a:rPr>
              <a:t>GENEL KURUL</a:t>
            </a:r>
          </a:p>
        </p:txBody>
      </p:sp>
      <p:sp>
        <p:nvSpPr>
          <p:cNvPr id="2" name="Dikdörtgen 1"/>
          <p:cNvSpPr/>
          <p:nvPr/>
        </p:nvSpPr>
        <p:spPr>
          <a:xfrm>
            <a:off x="555477" y="1636861"/>
            <a:ext cx="10981345" cy="4893647"/>
          </a:xfrm>
          <a:prstGeom prst="rect">
            <a:avLst/>
          </a:prstGeom>
        </p:spPr>
        <p:txBody>
          <a:bodyPr wrap="square">
            <a:spAutoFit/>
          </a:bodyPr>
          <a:lstStyle/>
          <a:p>
            <a:pPr marL="342900" indent="-342900" algn="just">
              <a:buFont typeface="Arial" panose="020B0604020202020204" pitchFamily="34" charset="0"/>
              <a:buChar char="•"/>
            </a:pPr>
            <a:r>
              <a:rPr lang="tr-TR" sz="2400" dirty="0">
                <a:cs typeface="Tahoma" pitchFamily="34" charset="0"/>
              </a:rPr>
              <a:t>Derneğin tüzüğünde belirtilen zamanda olağan genel kurulun yönetim kurulunca toplantıya çağırılması zorunludur. </a:t>
            </a:r>
            <a:r>
              <a:rPr lang="tr-TR" sz="2400" dirty="0"/>
              <a:t>Olağan genel kurul toplantılarının en geç </a:t>
            </a:r>
            <a:r>
              <a:rPr lang="tr-TR" sz="2400" b="1" dirty="0"/>
              <a:t>üç yılda </a:t>
            </a:r>
            <a:r>
              <a:rPr lang="tr-TR" sz="2400" dirty="0"/>
              <a:t>bir yapılması zorunludur.</a:t>
            </a:r>
            <a:endParaRPr lang="tr-TR" sz="2400" dirty="0">
              <a:cs typeface="Tahoma" pitchFamily="34" charset="0"/>
            </a:endParaRPr>
          </a:p>
          <a:p>
            <a:pPr marL="342900" indent="-342900" algn="just">
              <a:buFont typeface="Arial" panose="020B0604020202020204" pitchFamily="34" charset="0"/>
              <a:buChar char="•"/>
            </a:pPr>
            <a:endParaRPr lang="tr-TR" sz="2400" dirty="0">
              <a:cs typeface="Tahoma" pitchFamily="34" charset="0"/>
            </a:endParaRPr>
          </a:p>
          <a:p>
            <a:pPr marL="342900" indent="-342900" algn="just">
              <a:buFont typeface="Arial" panose="020B0604020202020204" pitchFamily="34" charset="0"/>
              <a:buChar char="•"/>
            </a:pPr>
            <a:r>
              <a:rPr lang="tr-TR" sz="2400" dirty="0">
                <a:cs typeface="Tahoma" pitchFamily="34" charset="0"/>
              </a:rPr>
              <a:t>Yönetim veya denetim kurulunun gerekli gördüğü hallerde veya dernek üyelerinden </a:t>
            </a:r>
            <a:r>
              <a:rPr lang="tr-TR" sz="2400" b="1" dirty="0">
                <a:cs typeface="Tahoma" pitchFamily="34" charset="0"/>
              </a:rPr>
              <a:t>beşte birinin </a:t>
            </a:r>
            <a:r>
              <a:rPr lang="tr-TR" sz="2400" dirty="0">
                <a:cs typeface="Tahoma" pitchFamily="34" charset="0"/>
              </a:rPr>
              <a:t>yazılı isteği üzerine </a:t>
            </a:r>
            <a:r>
              <a:rPr lang="tr-TR" sz="2400" b="1" dirty="0">
                <a:cs typeface="Tahoma" pitchFamily="34" charset="0"/>
              </a:rPr>
              <a:t>otuz gün </a:t>
            </a:r>
            <a:r>
              <a:rPr lang="tr-TR" sz="2400" dirty="0">
                <a:cs typeface="Tahoma" pitchFamily="34" charset="0"/>
              </a:rPr>
              <a:t>içinde olağanüstü toplanabilir. </a:t>
            </a:r>
            <a:r>
              <a:rPr lang="tr-TR" sz="2400" dirty="0"/>
              <a:t>Yönetim kurulu, genel kurulu toplantıya çağırmazsa; üyelerden birinin başvurusu üzerine, </a:t>
            </a:r>
            <a:r>
              <a:rPr lang="tr-TR" sz="2400" b="1" dirty="0"/>
              <a:t>sulh hâkimi</a:t>
            </a:r>
            <a:r>
              <a:rPr lang="tr-TR" sz="2400" dirty="0"/>
              <a:t>, üç üyeyi genel kurulu toplantıya çağırmakla görevlendirir.</a:t>
            </a:r>
            <a:endParaRPr lang="tr-TR" sz="2400" dirty="0">
              <a:cs typeface="Tahoma" pitchFamily="34" charset="0"/>
            </a:endParaRPr>
          </a:p>
          <a:p>
            <a:pPr marL="342900" indent="-342900" algn="just">
              <a:buFont typeface="Arial" panose="020B0604020202020204" pitchFamily="34" charset="0"/>
              <a:buChar char="•"/>
            </a:pPr>
            <a:endParaRPr lang="tr-TR" sz="2400" dirty="0">
              <a:cs typeface="Tahoma" pitchFamily="34" charset="0"/>
            </a:endParaRPr>
          </a:p>
          <a:p>
            <a:pPr marL="342900" indent="-342900" algn="just">
              <a:buFont typeface="Arial" panose="020B0604020202020204" pitchFamily="34" charset="0"/>
              <a:buChar char="•"/>
            </a:pPr>
            <a:r>
              <a:rPr lang="tr-TR" sz="2400" dirty="0">
                <a:cs typeface="Tahoma" pitchFamily="34" charset="0"/>
              </a:rPr>
              <a:t>Olağan veya olağanüstü genel kurul toplantılarını izleyen </a:t>
            </a:r>
            <a:r>
              <a:rPr lang="tr-TR" sz="2400" b="1" dirty="0">
                <a:cs typeface="Tahoma" pitchFamily="34" charset="0"/>
              </a:rPr>
              <a:t>kırk beş gün </a:t>
            </a:r>
            <a:r>
              <a:rPr lang="tr-TR" sz="2400" dirty="0">
                <a:cs typeface="Tahoma" pitchFamily="34" charset="0"/>
              </a:rPr>
              <a:t>içinde, </a:t>
            </a:r>
            <a:r>
              <a:rPr lang="tr-TR" sz="2400" b="1" dirty="0">
                <a:cs typeface="Tahoma" pitchFamily="34" charset="0"/>
              </a:rPr>
              <a:t>yönetim</a:t>
            </a:r>
            <a:r>
              <a:rPr lang="tr-TR" sz="2400" dirty="0">
                <a:cs typeface="Tahoma" pitchFamily="34" charset="0"/>
              </a:rPr>
              <a:t> ve </a:t>
            </a:r>
            <a:r>
              <a:rPr lang="tr-TR" sz="2400" b="1" dirty="0">
                <a:cs typeface="Tahoma" pitchFamily="34" charset="0"/>
              </a:rPr>
              <a:t>denetim</a:t>
            </a:r>
            <a:r>
              <a:rPr lang="tr-TR" sz="2400" dirty="0">
                <a:cs typeface="Tahoma" pitchFamily="34" charset="0"/>
              </a:rPr>
              <a:t> kurulları ile </a:t>
            </a:r>
            <a:r>
              <a:rPr lang="tr-TR" sz="2400" b="1" dirty="0">
                <a:cs typeface="Tahoma" pitchFamily="34" charset="0"/>
              </a:rPr>
              <a:t>diğer organlarına </a:t>
            </a:r>
            <a:r>
              <a:rPr lang="tr-TR" sz="2400" dirty="0">
                <a:cs typeface="Tahoma" pitchFamily="34" charset="0"/>
              </a:rPr>
              <a:t>seçilen asıl ve yedek üyeleri içeren </a:t>
            </a:r>
            <a:r>
              <a:rPr lang="tr-TR" sz="2400" b="1" dirty="0">
                <a:cs typeface="Tahoma" pitchFamily="34" charset="0"/>
              </a:rPr>
              <a:t>“Genel Kurul Sonuç Bildirimi”</a:t>
            </a:r>
            <a:r>
              <a:rPr lang="tr-TR" sz="2400" dirty="0">
                <a:cs typeface="Tahoma" pitchFamily="34" charset="0"/>
              </a:rPr>
              <a:t> </a:t>
            </a:r>
            <a:r>
              <a:rPr lang="tr-TR" sz="2400" dirty="0" err="1">
                <a:cs typeface="Tahoma" pitchFamily="34" charset="0"/>
              </a:rPr>
              <a:t>nin</a:t>
            </a:r>
            <a:r>
              <a:rPr lang="tr-TR" sz="2400" dirty="0">
                <a:cs typeface="Tahoma" pitchFamily="34" charset="0"/>
              </a:rPr>
              <a:t> mülki idare amirliğine verilmesi gereklidir.</a:t>
            </a:r>
            <a:endParaRPr lang="tr-TR" sz="2400" dirty="0"/>
          </a:p>
          <a:p>
            <a:pPr algn="just"/>
            <a:endParaRPr lang="tr-TR" sz="2400" dirty="0"/>
          </a:p>
        </p:txBody>
      </p:sp>
    </p:spTree>
    <p:extLst>
      <p:ext uri="{BB962C8B-B14F-4D97-AF65-F5344CB8AC3E}">
        <p14:creationId xmlns:p14="http://schemas.microsoft.com/office/powerpoint/2010/main" val="1933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1950470" cy="461665"/>
          </a:xfrm>
          <a:prstGeom prst="rect">
            <a:avLst/>
          </a:prstGeom>
          <a:noFill/>
        </p:spPr>
        <p:txBody>
          <a:bodyPr wrap="none" rtlCol="0" anchor="ctr">
            <a:spAutoFit/>
          </a:bodyPr>
          <a:lstStyle/>
          <a:p>
            <a:r>
              <a:rPr lang="tr-TR" sz="2400" b="1" dirty="0">
                <a:solidFill>
                  <a:schemeClr val="bg1"/>
                </a:solidFill>
              </a:rPr>
              <a:t>GENEL KURUL</a:t>
            </a:r>
          </a:p>
        </p:txBody>
      </p:sp>
      <p:sp>
        <p:nvSpPr>
          <p:cNvPr id="2" name="Dikdörtgen 1"/>
          <p:cNvSpPr/>
          <p:nvPr/>
        </p:nvSpPr>
        <p:spPr>
          <a:xfrm>
            <a:off x="555477" y="1636861"/>
            <a:ext cx="10981345" cy="2800767"/>
          </a:xfrm>
          <a:prstGeom prst="rect">
            <a:avLst/>
          </a:prstGeom>
        </p:spPr>
        <p:txBody>
          <a:bodyPr wrap="square">
            <a:spAutoFit/>
          </a:bodyPr>
          <a:lstStyle/>
          <a:p>
            <a:pPr indent="457200" algn="just">
              <a:spcBef>
                <a:spcPts val="600"/>
              </a:spcBef>
            </a:pPr>
            <a:r>
              <a:rPr lang="tr-TR" sz="2200" b="1" dirty="0">
                <a:ea typeface="Cambria Math" pitchFamily="18" charset="0"/>
              </a:rPr>
              <a:t>Genel kurul için yönetim kurulunca karar alınmak zorundadır. Kararda;</a:t>
            </a:r>
          </a:p>
          <a:p>
            <a:pPr marL="800100" lvl="1" indent="-342900" algn="just">
              <a:spcBef>
                <a:spcPts val="600"/>
              </a:spcBef>
              <a:buFont typeface="Wingdings" panose="05000000000000000000" pitchFamily="2" charset="2"/>
              <a:buChar char="ü"/>
            </a:pPr>
            <a:r>
              <a:rPr lang="tr-TR" sz="2200" dirty="0">
                <a:ea typeface="Cambria Math" pitchFamily="18" charset="0"/>
              </a:rPr>
              <a:t>Toplantı tarihi ve saati</a:t>
            </a:r>
          </a:p>
          <a:p>
            <a:pPr marL="800100" lvl="1" indent="-342900" algn="just">
              <a:spcBef>
                <a:spcPts val="600"/>
              </a:spcBef>
              <a:buFont typeface="Wingdings" panose="05000000000000000000" pitchFamily="2" charset="2"/>
              <a:buChar char="ü"/>
            </a:pPr>
            <a:r>
              <a:rPr lang="tr-TR" sz="2200" dirty="0">
                <a:ea typeface="Cambria Math" pitchFamily="18" charset="0"/>
              </a:rPr>
              <a:t>Toplantının Yeri  </a:t>
            </a:r>
          </a:p>
          <a:p>
            <a:pPr marL="800100" lvl="1" indent="-342900" algn="just">
              <a:spcBef>
                <a:spcPts val="600"/>
              </a:spcBef>
              <a:buFont typeface="Wingdings" panose="05000000000000000000" pitchFamily="2" charset="2"/>
              <a:buChar char="ü"/>
            </a:pPr>
            <a:r>
              <a:rPr lang="tr-TR" sz="2200" dirty="0">
                <a:ea typeface="Cambria Math" pitchFamily="18" charset="0"/>
              </a:rPr>
              <a:t>Toplantının Gündem maddeleri </a:t>
            </a:r>
          </a:p>
          <a:p>
            <a:pPr indent="457200" algn="just">
              <a:spcBef>
                <a:spcPts val="600"/>
              </a:spcBef>
            </a:pPr>
            <a:r>
              <a:rPr lang="tr-TR" sz="2200" dirty="0">
                <a:ea typeface="Cambria Math" pitchFamily="18" charset="0"/>
              </a:rPr>
              <a:t>Çoğunluk sağlanamaması durumunda ise ertelenen toplantının tarihi, saati, yeri ayrıca belirtilir.</a:t>
            </a:r>
          </a:p>
          <a:p>
            <a:pPr algn="just"/>
            <a:endParaRPr lang="tr-TR" sz="2400" dirty="0"/>
          </a:p>
        </p:txBody>
      </p:sp>
    </p:spTree>
    <p:extLst>
      <p:ext uri="{BB962C8B-B14F-4D97-AF65-F5344CB8AC3E}">
        <p14:creationId xmlns:p14="http://schemas.microsoft.com/office/powerpoint/2010/main" val="117022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1919051" cy="461665"/>
          </a:xfrm>
          <a:prstGeom prst="rect">
            <a:avLst/>
          </a:prstGeom>
          <a:noFill/>
        </p:spPr>
        <p:txBody>
          <a:bodyPr wrap="none" rtlCol="0" anchor="ctr">
            <a:spAutoFit/>
          </a:bodyPr>
          <a:lstStyle/>
          <a:p>
            <a:r>
              <a:rPr lang="tr-TR" sz="2400" b="1" dirty="0">
                <a:solidFill>
                  <a:schemeClr val="bg1"/>
                </a:solidFill>
              </a:rPr>
              <a:t>ÇAĞRI USULÜ</a:t>
            </a:r>
          </a:p>
        </p:txBody>
      </p:sp>
      <p:graphicFrame>
        <p:nvGraphicFramePr>
          <p:cNvPr id="4" name="3 İçerik Yer Tutucusu">
            <a:extLst>
              <a:ext uri="{FF2B5EF4-FFF2-40B4-BE49-F238E27FC236}">
                <a16:creationId xmlns:a16="http://schemas.microsoft.com/office/drawing/2014/main" id="{1C34BA59-AB3D-4F5F-BBE7-07D133C8A105}"/>
              </a:ext>
            </a:extLst>
          </p:cNvPr>
          <p:cNvGraphicFramePr>
            <a:graphicFrameLocks/>
          </p:cNvGraphicFramePr>
          <p:nvPr>
            <p:extLst>
              <p:ext uri="{D42A27DB-BD31-4B8C-83A1-F6EECF244321}">
                <p14:modId xmlns:p14="http://schemas.microsoft.com/office/powerpoint/2010/main" val="90593716"/>
              </p:ext>
            </p:extLst>
          </p:nvPr>
        </p:nvGraphicFramePr>
        <p:xfrm>
          <a:off x="357157" y="2192783"/>
          <a:ext cx="11024016" cy="4268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a:extLst>
              <a:ext uri="{FF2B5EF4-FFF2-40B4-BE49-F238E27FC236}">
                <a16:creationId xmlns:a16="http://schemas.microsoft.com/office/drawing/2014/main" id="{5AD70FF5-9A84-4251-9D20-66134EFC337F}"/>
              </a:ext>
            </a:extLst>
          </p:cNvPr>
          <p:cNvSpPr/>
          <p:nvPr/>
        </p:nvSpPr>
        <p:spPr>
          <a:xfrm>
            <a:off x="745724" y="1848275"/>
            <a:ext cx="10764962" cy="1200329"/>
          </a:xfrm>
          <a:prstGeom prst="rect">
            <a:avLst/>
          </a:prstGeom>
        </p:spPr>
        <p:txBody>
          <a:bodyPr wrap="square">
            <a:spAutoFit/>
          </a:bodyPr>
          <a:lstStyle/>
          <a:p>
            <a:pPr algn="just"/>
            <a:r>
              <a:rPr lang="tr-TR" sz="2400" dirty="0">
                <a:cs typeface="MV Boli" pitchFamily="2" charset="0"/>
              </a:rPr>
              <a:t>Yönetim kurulu kararı doğrultusunda üyelere  genel kuruldan en az 15 gün önce çağrı yapılır.</a:t>
            </a:r>
          </a:p>
          <a:p>
            <a:pPr algn="just"/>
            <a:endParaRPr lang="tr-TR" sz="2400" dirty="0"/>
          </a:p>
        </p:txBody>
      </p:sp>
    </p:spTree>
    <p:extLst>
      <p:ext uri="{BB962C8B-B14F-4D97-AF65-F5344CB8AC3E}">
        <p14:creationId xmlns:p14="http://schemas.microsoft.com/office/powerpoint/2010/main" val="244051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7C24086-3F97-4F9A-9397-8AC83FADB9B1}"/>
                                            </p:graphicEl>
                                          </p:spTgt>
                                        </p:tgtEl>
                                        <p:attrNameLst>
                                          <p:attrName>style.visibility</p:attrName>
                                        </p:attrNameLst>
                                      </p:cBhvr>
                                      <p:to>
                                        <p:strVal val="visible"/>
                                      </p:to>
                                    </p:set>
                                    <p:animEffect transition="in" filter="fade">
                                      <p:cBhvr>
                                        <p:cTn id="7" dur="500"/>
                                        <p:tgtEl>
                                          <p:spTgt spid="4">
                                            <p:graphicEl>
                                              <a:dgm id="{37C24086-3F97-4F9A-9397-8AC83FADB9B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94DBA8F-DF09-4416-A313-EBEEAAF1BCDE}"/>
                                            </p:graphicEl>
                                          </p:spTgt>
                                        </p:tgtEl>
                                        <p:attrNameLst>
                                          <p:attrName>style.visibility</p:attrName>
                                        </p:attrNameLst>
                                      </p:cBhvr>
                                      <p:to>
                                        <p:strVal val="visible"/>
                                      </p:to>
                                    </p:set>
                                    <p:animEffect transition="in" filter="fade">
                                      <p:cBhvr>
                                        <p:cTn id="12" dur="500"/>
                                        <p:tgtEl>
                                          <p:spTgt spid="4">
                                            <p:graphicEl>
                                              <a:dgm id="{C94DBA8F-DF09-4416-A313-EBEEAAF1BCD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9FD2C29-757E-420F-816B-3E9E2956987A}"/>
                                            </p:graphicEl>
                                          </p:spTgt>
                                        </p:tgtEl>
                                        <p:attrNameLst>
                                          <p:attrName>style.visibility</p:attrName>
                                        </p:attrNameLst>
                                      </p:cBhvr>
                                      <p:to>
                                        <p:strVal val="visible"/>
                                      </p:to>
                                    </p:set>
                                    <p:animEffect transition="in" filter="fade">
                                      <p:cBhvr>
                                        <p:cTn id="15" dur="500"/>
                                        <p:tgtEl>
                                          <p:spTgt spid="4">
                                            <p:graphicEl>
                                              <a:dgm id="{49FD2C29-757E-420F-816B-3E9E2956987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97F87022-DEB9-44B2-B3B9-11EBD6BB3E73}"/>
                                            </p:graphicEl>
                                          </p:spTgt>
                                        </p:tgtEl>
                                        <p:attrNameLst>
                                          <p:attrName>style.visibility</p:attrName>
                                        </p:attrNameLst>
                                      </p:cBhvr>
                                      <p:to>
                                        <p:strVal val="visible"/>
                                      </p:to>
                                    </p:set>
                                    <p:animEffect transition="in" filter="fade">
                                      <p:cBhvr>
                                        <p:cTn id="20" dur="500"/>
                                        <p:tgtEl>
                                          <p:spTgt spid="4">
                                            <p:graphicEl>
                                              <a:dgm id="{97F87022-DEB9-44B2-B3B9-11EBD6BB3E7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74B5BC65-34BB-44B0-8467-67102F5AA100}"/>
                                            </p:graphicEl>
                                          </p:spTgt>
                                        </p:tgtEl>
                                        <p:attrNameLst>
                                          <p:attrName>style.visibility</p:attrName>
                                        </p:attrNameLst>
                                      </p:cBhvr>
                                      <p:to>
                                        <p:strVal val="visible"/>
                                      </p:to>
                                    </p:set>
                                    <p:animEffect transition="in" filter="fade">
                                      <p:cBhvr>
                                        <p:cTn id="23" dur="500"/>
                                        <p:tgtEl>
                                          <p:spTgt spid="4">
                                            <p:graphicEl>
                                              <a:dgm id="{74B5BC65-34BB-44B0-8467-67102F5AA10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C541E085-3A79-4391-B50B-33C5EA63C21B}"/>
                                            </p:graphicEl>
                                          </p:spTgt>
                                        </p:tgtEl>
                                        <p:attrNameLst>
                                          <p:attrName>style.visibility</p:attrName>
                                        </p:attrNameLst>
                                      </p:cBhvr>
                                      <p:to>
                                        <p:strVal val="visible"/>
                                      </p:to>
                                    </p:set>
                                    <p:animEffect transition="in" filter="fade">
                                      <p:cBhvr>
                                        <p:cTn id="28" dur="500"/>
                                        <p:tgtEl>
                                          <p:spTgt spid="4">
                                            <p:graphicEl>
                                              <a:dgm id="{C541E085-3A79-4391-B50B-33C5EA63C21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205DD20B-E058-4082-BF8E-F57A03DCF600}"/>
                                            </p:graphicEl>
                                          </p:spTgt>
                                        </p:tgtEl>
                                        <p:attrNameLst>
                                          <p:attrName>style.visibility</p:attrName>
                                        </p:attrNameLst>
                                      </p:cBhvr>
                                      <p:to>
                                        <p:strVal val="visible"/>
                                      </p:to>
                                    </p:set>
                                    <p:animEffect transition="in" filter="fade">
                                      <p:cBhvr>
                                        <p:cTn id="31" dur="500"/>
                                        <p:tgtEl>
                                          <p:spTgt spid="4">
                                            <p:graphicEl>
                                              <a:dgm id="{205DD20B-E058-4082-BF8E-F57A03DCF60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30B23EE7-3118-473E-AABE-F1E5E2E0CF68}"/>
                                            </p:graphicEl>
                                          </p:spTgt>
                                        </p:tgtEl>
                                        <p:attrNameLst>
                                          <p:attrName>style.visibility</p:attrName>
                                        </p:attrNameLst>
                                      </p:cBhvr>
                                      <p:to>
                                        <p:strVal val="visible"/>
                                      </p:to>
                                    </p:set>
                                    <p:animEffect transition="in" filter="fade">
                                      <p:cBhvr>
                                        <p:cTn id="36" dur="500"/>
                                        <p:tgtEl>
                                          <p:spTgt spid="4">
                                            <p:graphicEl>
                                              <a:dgm id="{30B23EE7-3118-473E-AABE-F1E5E2E0CF6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4DE48137-B67E-4325-B60F-94B1C9A1A7C9}"/>
                                            </p:graphicEl>
                                          </p:spTgt>
                                        </p:tgtEl>
                                        <p:attrNameLst>
                                          <p:attrName>style.visibility</p:attrName>
                                        </p:attrNameLst>
                                      </p:cBhvr>
                                      <p:to>
                                        <p:strVal val="visible"/>
                                      </p:to>
                                    </p:set>
                                    <p:animEffect transition="in" filter="fade">
                                      <p:cBhvr>
                                        <p:cTn id="39" dur="500"/>
                                        <p:tgtEl>
                                          <p:spTgt spid="4">
                                            <p:graphicEl>
                                              <a:dgm id="{4DE48137-B67E-4325-B60F-94B1C9A1A7C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706887FE-F3DB-4AAA-BB61-C0701FDFDDF9}"/>
                                            </p:graphicEl>
                                          </p:spTgt>
                                        </p:tgtEl>
                                        <p:attrNameLst>
                                          <p:attrName>style.visibility</p:attrName>
                                        </p:attrNameLst>
                                      </p:cBhvr>
                                      <p:to>
                                        <p:strVal val="visible"/>
                                      </p:to>
                                    </p:set>
                                    <p:animEffect transition="in" filter="fade">
                                      <p:cBhvr>
                                        <p:cTn id="44" dur="500"/>
                                        <p:tgtEl>
                                          <p:spTgt spid="4">
                                            <p:graphicEl>
                                              <a:dgm id="{706887FE-F3DB-4AAA-BB61-C0701FDFDDF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3B6C8BE0-A010-4CC9-A114-5F7BCACDB0FA}"/>
                                            </p:graphicEl>
                                          </p:spTgt>
                                        </p:tgtEl>
                                        <p:attrNameLst>
                                          <p:attrName>style.visibility</p:attrName>
                                        </p:attrNameLst>
                                      </p:cBhvr>
                                      <p:to>
                                        <p:strVal val="visible"/>
                                      </p:to>
                                    </p:set>
                                    <p:animEffect transition="in" filter="fade">
                                      <p:cBhvr>
                                        <p:cTn id="47" dur="500"/>
                                        <p:tgtEl>
                                          <p:spTgt spid="4">
                                            <p:graphicEl>
                                              <a:dgm id="{3B6C8BE0-A010-4CC9-A114-5F7BCACDB0F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52FFC3A2-2B9D-4EFA-89F2-0FDFED5BE6C1}"/>
                                            </p:graphicEl>
                                          </p:spTgt>
                                        </p:tgtEl>
                                        <p:attrNameLst>
                                          <p:attrName>style.visibility</p:attrName>
                                        </p:attrNameLst>
                                      </p:cBhvr>
                                      <p:to>
                                        <p:strVal val="visible"/>
                                      </p:to>
                                    </p:set>
                                    <p:animEffect transition="in" filter="fade">
                                      <p:cBhvr>
                                        <p:cTn id="52" dur="500"/>
                                        <p:tgtEl>
                                          <p:spTgt spid="4">
                                            <p:graphicEl>
                                              <a:dgm id="{52FFC3A2-2B9D-4EFA-89F2-0FDFED5BE6C1}"/>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62307E0F-AA11-45CD-83FD-742B2653C742}"/>
                                            </p:graphicEl>
                                          </p:spTgt>
                                        </p:tgtEl>
                                        <p:attrNameLst>
                                          <p:attrName>style.visibility</p:attrName>
                                        </p:attrNameLst>
                                      </p:cBhvr>
                                      <p:to>
                                        <p:strVal val="visible"/>
                                      </p:to>
                                    </p:set>
                                    <p:animEffect transition="in" filter="fade">
                                      <p:cBhvr>
                                        <p:cTn id="55" dur="500"/>
                                        <p:tgtEl>
                                          <p:spTgt spid="4">
                                            <p:graphicEl>
                                              <a:dgm id="{62307E0F-AA11-45CD-83FD-742B2653C7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6129050" cy="461665"/>
          </a:xfrm>
          <a:prstGeom prst="rect">
            <a:avLst/>
          </a:prstGeom>
          <a:noFill/>
        </p:spPr>
        <p:txBody>
          <a:bodyPr wrap="none" rtlCol="0" anchor="ctr">
            <a:spAutoFit/>
          </a:bodyPr>
          <a:lstStyle/>
          <a:p>
            <a:r>
              <a:rPr lang="tr-TR" sz="2400" b="1" dirty="0">
                <a:solidFill>
                  <a:schemeClr val="bg1"/>
                </a:solidFill>
              </a:rPr>
              <a:t>GENEL KURUL ÖNCESİ YAPILMASI GEREKENLER</a:t>
            </a:r>
          </a:p>
        </p:txBody>
      </p:sp>
      <p:sp>
        <p:nvSpPr>
          <p:cNvPr id="2" name="Dikdörtgen 1"/>
          <p:cNvSpPr/>
          <p:nvPr/>
        </p:nvSpPr>
        <p:spPr>
          <a:xfrm>
            <a:off x="1411550" y="1427148"/>
            <a:ext cx="10125271" cy="3970318"/>
          </a:xfrm>
          <a:prstGeom prst="rect">
            <a:avLst/>
          </a:prstGeom>
        </p:spPr>
        <p:txBody>
          <a:bodyPr wrap="square">
            <a:spAutoFit/>
          </a:bodyPr>
          <a:lstStyle/>
          <a:p>
            <a:pPr marL="342900" indent="-342900" algn="just">
              <a:spcBef>
                <a:spcPts val="1200"/>
              </a:spcBef>
              <a:buFont typeface="Wingdings" panose="05000000000000000000" pitchFamily="2" charset="2"/>
              <a:buChar char="ü"/>
              <a:tabLst>
                <a:tab pos="0" algn="l"/>
              </a:tabLst>
            </a:pPr>
            <a:r>
              <a:rPr lang="tr-TR" sz="2400" dirty="0">
                <a:ea typeface="Cambria Math" pitchFamily="18" charset="0"/>
              </a:rPr>
              <a:t>Genel Kurula katılma hakkı bulunan üyelerin listesi (</a:t>
            </a:r>
            <a:r>
              <a:rPr lang="tr-TR" sz="2400" dirty="0" err="1">
                <a:ea typeface="Cambria Math" pitchFamily="18" charset="0"/>
              </a:rPr>
              <a:t>Hazirun</a:t>
            </a:r>
            <a:r>
              <a:rPr lang="tr-TR" sz="2400" dirty="0">
                <a:ea typeface="Cambria Math" pitchFamily="18" charset="0"/>
              </a:rPr>
              <a:t>)</a:t>
            </a:r>
          </a:p>
          <a:p>
            <a:pPr marL="342900" indent="-342900" algn="just">
              <a:spcBef>
                <a:spcPts val="1200"/>
              </a:spcBef>
              <a:buFont typeface="Wingdings" panose="05000000000000000000" pitchFamily="2" charset="2"/>
              <a:buChar char="ü"/>
              <a:tabLst>
                <a:tab pos="0" algn="l"/>
              </a:tabLst>
            </a:pPr>
            <a:r>
              <a:rPr lang="tr-TR" sz="2400" dirty="0">
                <a:ea typeface="Cambria Math" pitchFamily="18" charset="0"/>
              </a:rPr>
              <a:t>Faaliyet Raporu</a:t>
            </a:r>
          </a:p>
          <a:p>
            <a:pPr marL="342900" indent="-342900" algn="just">
              <a:spcBef>
                <a:spcPts val="1200"/>
              </a:spcBef>
              <a:buFont typeface="Wingdings" panose="05000000000000000000" pitchFamily="2" charset="2"/>
              <a:buChar char="ü"/>
              <a:tabLst>
                <a:tab pos="0" algn="l"/>
              </a:tabLst>
            </a:pPr>
            <a:r>
              <a:rPr lang="tr-TR" sz="2400" dirty="0">
                <a:ea typeface="Cambria Math" pitchFamily="18" charset="0"/>
              </a:rPr>
              <a:t>Tahmini Bütçe</a:t>
            </a:r>
          </a:p>
          <a:p>
            <a:pPr marL="342900" indent="-342900" algn="just">
              <a:spcBef>
                <a:spcPts val="1200"/>
              </a:spcBef>
              <a:buFont typeface="Wingdings" panose="05000000000000000000" pitchFamily="2" charset="2"/>
              <a:buChar char="ü"/>
              <a:tabLst>
                <a:tab pos="0" algn="l"/>
              </a:tabLst>
            </a:pPr>
            <a:r>
              <a:rPr lang="tr-TR" sz="2400" dirty="0">
                <a:ea typeface="Cambria Math" pitchFamily="18" charset="0"/>
              </a:rPr>
              <a:t>Denetim Kurulu Raporu (Denetim Kurulunca)</a:t>
            </a:r>
          </a:p>
          <a:p>
            <a:pPr marL="342900" indent="-342900" algn="just">
              <a:spcBef>
                <a:spcPts val="1200"/>
              </a:spcBef>
              <a:buFont typeface="Wingdings" panose="05000000000000000000" pitchFamily="2" charset="2"/>
              <a:buChar char="ü"/>
              <a:tabLst>
                <a:tab pos="0" algn="l"/>
              </a:tabLst>
            </a:pPr>
            <a:r>
              <a:rPr lang="tr-TR" sz="2400" dirty="0">
                <a:ea typeface="Cambria Math" pitchFamily="18" charset="0"/>
              </a:rPr>
              <a:t>Seçim Sandığı</a:t>
            </a:r>
          </a:p>
          <a:p>
            <a:pPr marL="342900" indent="-342900" algn="just">
              <a:spcBef>
                <a:spcPts val="1200"/>
              </a:spcBef>
              <a:buFont typeface="Wingdings" panose="05000000000000000000" pitchFamily="2" charset="2"/>
              <a:buChar char="ü"/>
              <a:tabLst>
                <a:tab pos="0" algn="l"/>
              </a:tabLst>
            </a:pPr>
            <a:r>
              <a:rPr lang="tr-TR" sz="2400" dirty="0">
                <a:ea typeface="Cambria Math" pitchFamily="18" charset="0"/>
              </a:rPr>
              <a:t>Oyların Konulması için zarf</a:t>
            </a:r>
          </a:p>
          <a:p>
            <a:pPr marL="342900" indent="-342900" algn="just">
              <a:spcBef>
                <a:spcPts val="1200"/>
              </a:spcBef>
              <a:buFont typeface="Wingdings" panose="05000000000000000000" pitchFamily="2" charset="2"/>
              <a:buChar char="ü"/>
              <a:tabLst>
                <a:tab pos="0" algn="l"/>
              </a:tabLst>
            </a:pPr>
            <a:r>
              <a:rPr lang="tr-TR" sz="2400" dirty="0">
                <a:ea typeface="Cambria Math" pitchFamily="18" charset="0"/>
              </a:rPr>
              <a:t>Gerekli materyaller</a:t>
            </a:r>
            <a:endParaRPr lang="tr-TR" sz="2400" dirty="0"/>
          </a:p>
          <a:p>
            <a:pPr algn="just"/>
            <a:endParaRPr lang="tr-TR" sz="2400" dirty="0"/>
          </a:p>
        </p:txBody>
      </p:sp>
    </p:spTree>
    <p:extLst>
      <p:ext uri="{BB962C8B-B14F-4D97-AF65-F5344CB8AC3E}">
        <p14:creationId xmlns:p14="http://schemas.microsoft.com/office/powerpoint/2010/main" val="20388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483617" cy="461665"/>
          </a:xfrm>
          <a:prstGeom prst="rect">
            <a:avLst/>
          </a:prstGeom>
          <a:noFill/>
        </p:spPr>
        <p:txBody>
          <a:bodyPr wrap="none" rtlCol="0" anchor="ctr">
            <a:spAutoFit/>
          </a:bodyPr>
          <a:lstStyle/>
          <a:p>
            <a:r>
              <a:rPr lang="tr-TR" sz="2400" b="1" dirty="0">
                <a:solidFill>
                  <a:schemeClr val="bg1"/>
                </a:solidFill>
              </a:rPr>
              <a:t>GENEL KURULDA YAPILMASI GEREKENLER</a:t>
            </a:r>
          </a:p>
        </p:txBody>
      </p:sp>
      <p:sp>
        <p:nvSpPr>
          <p:cNvPr id="2" name="Dikdörtgen 1"/>
          <p:cNvSpPr/>
          <p:nvPr/>
        </p:nvSpPr>
        <p:spPr>
          <a:xfrm>
            <a:off x="1411550" y="1427148"/>
            <a:ext cx="10125271" cy="5232202"/>
          </a:xfrm>
          <a:prstGeom prst="rect">
            <a:avLst/>
          </a:prstGeom>
        </p:spPr>
        <p:txBody>
          <a:bodyPr wrap="square">
            <a:spAutoFit/>
          </a:bodyPr>
          <a:lstStyle/>
          <a:p>
            <a:pPr marL="342900" indent="-342900">
              <a:spcBef>
                <a:spcPts val="1200"/>
              </a:spcBef>
              <a:buFont typeface="Wingdings" panose="05000000000000000000" pitchFamily="2" charset="2"/>
              <a:buChar char="ü"/>
            </a:pPr>
            <a:r>
              <a:rPr lang="tr-TR" sz="2400" dirty="0">
                <a:ea typeface="Cambria Math" pitchFamily="18" charset="0"/>
              </a:rPr>
              <a:t>Üyelerin toplantı yerine alınması</a:t>
            </a:r>
          </a:p>
          <a:p>
            <a:pPr marL="342900" indent="-342900">
              <a:spcBef>
                <a:spcPts val="1200"/>
              </a:spcBef>
              <a:buFont typeface="Wingdings" panose="05000000000000000000" pitchFamily="2" charset="2"/>
              <a:buChar char="ü"/>
            </a:pPr>
            <a:r>
              <a:rPr lang="tr-TR" sz="2400" dirty="0">
                <a:ea typeface="Cambria Math" pitchFamily="18" charset="0"/>
              </a:rPr>
              <a:t>Genel kurula katılan üyelerin imzasının alınması</a:t>
            </a:r>
          </a:p>
          <a:p>
            <a:pPr marL="342900" indent="-342900">
              <a:spcBef>
                <a:spcPts val="1200"/>
              </a:spcBef>
              <a:buFont typeface="Wingdings" panose="05000000000000000000" pitchFamily="2" charset="2"/>
              <a:buChar char="ü"/>
            </a:pPr>
            <a:r>
              <a:rPr lang="tr-TR" sz="2400" dirty="0">
                <a:ea typeface="Cambria Math" pitchFamily="18" charset="0"/>
              </a:rPr>
              <a:t>Toplantı yeter sayısı kontrol edilmesi, toplantı yeter sayısı yoksa tutanak tutulması, yeter sayısına ulaşılması halinde toplantının açılması</a:t>
            </a:r>
          </a:p>
          <a:p>
            <a:pPr marL="342900" indent="-342900">
              <a:spcBef>
                <a:spcPts val="1200"/>
              </a:spcBef>
              <a:buFont typeface="Wingdings" panose="05000000000000000000" pitchFamily="2" charset="2"/>
              <a:buChar char="ü"/>
            </a:pPr>
            <a:r>
              <a:rPr lang="tr-TR" sz="2400" dirty="0">
                <a:ea typeface="Cambria Math" pitchFamily="18" charset="0"/>
              </a:rPr>
              <a:t>Yönetim kurulu başkanı veya görevlendirilecek yönetim kurulu üyesinin açılış konuşması yapması</a:t>
            </a:r>
          </a:p>
          <a:p>
            <a:pPr marL="342900" indent="-342900">
              <a:spcBef>
                <a:spcPts val="1200"/>
              </a:spcBef>
              <a:buFont typeface="Wingdings" panose="05000000000000000000" pitchFamily="2" charset="2"/>
              <a:buChar char="ü"/>
            </a:pPr>
            <a:r>
              <a:rPr lang="tr-TR" sz="2400" dirty="0">
                <a:ea typeface="Cambria Math" pitchFamily="18" charset="0"/>
              </a:rPr>
              <a:t>Divan Kurulunun oluşturulması</a:t>
            </a:r>
          </a:p>
          <a:p>
            <a:pPr marL="342900" indent="-342900">
              <a:spcBef>
                <a:spcPts val="1200"/>
              </a:spcBef>
              <a:buFont typeface="Wingdings" panose="05000000000000000000" pitchFamily="2" charset="2"/>
              <a:buChar char="ü"/>
            </a:pPr>
            <a:r>
              <a:rPr lang="tr-TR" sz="2400" dirty="0">
                <a:ea typeface="Cambria Math" pitchFamily="18" charset="0"/>
              </a:rPr>
              <a:t>Divan Başkanınca gündemin okunması</a:t>
            </a:r>
          </a:p>
          <a:p>
            <a:pPr marL="342900" indent="-342900">
              <a:spcBef>
                <a:spcPts val="1200"/>
              </a:spcBef>
              <a:buFont typeface="Wingdings" panose="05000000000000000000" pitchFamily="2" charset="2"/>
              <a:buChar char="ü"/>
            </a:pPr>
            <a:r>
              <a:rPr lang="tr-TR" sz="2400" dirty="0">
                <a:ea typeface="Cambria Math" pitchFamily="18" charset="0"/>
              </a:rPr>
              <a:t>Varsa gündeme  madde eklenmesi ve gündemin oylanması</a:t>
            </a:r>
          </a:p>
          <a:p>
            <a:pPr marL="342900" indent="-342900">
              <a:spcBef>
                <a:spcPts val="1200"/>
              </a:spcBef>
              <a:buFont typeface="Wingdings" panose="05000000000000000000" pitchFamily="2" charset="2"/>
              <a:buChar char="ü"/>
            </a:pPr>
            <a:r>
              <a:rPr lang="tr-TR" sz="2400" dirty="0">
                <a:ea typeface="Cambria Math" pitchFamily="18" charset="0"/>
              </a:rPr>
              <a:t>Yönetim kurulu faaliyet raporunun okunması</a:t>
            </a:r>
          </a:p>
          <a:p>
            <a:pPr algn="just"/>
            <a:endParaRPr lang="tr-TR" sz="2400" dirty="0"/>
          </a:p>
        </p:txBody>
      </p:sp>
    </p:spTree>
    <p:extLst>
      <p:ext uri="{BB962C8B-B14F-4D97-AF65-F5344CB8AC3E}">
        <p14:creationId xmlns:p14="http://schemas.microsoft.com/office/powerpoint/2010/main" val="219790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483617" cy="461665"/>
          </a:xfrm>
          <a:prstGeom prst="rect">
            <a:avLst/>
          </a:prstGeom>
          <a:noFill/>
        </p:spPr>
        <p:txBody>
          <a:bodyPr wrap="none" rtlCol="0" anchor="ctr">
            <a:spAutoFit/>
          </a:bodyPr>
          <a:lstStyle/>
          <a:p>
            <a:r>
              <a:rPr lang="tr-TR" sz="2400" b="1" dirty="0">
                <a:solidFill>
                  <a:schemeClr val="bg1"/>
                </a:solidFill>
              </a:rPr>
              <a:t>GENEL KURULDA YAPILMASI GEREKENLER</a:t>
            </a:r>
          </a:p>
        </p:txBody>
      </p:sp>
      <p:sp>
        <p:nvSpPr>
          <p:cNvPr id="2" name="Dikdörtgen 1"/>
          <p:cNvSpPr/>
          <p:nvPr/>
        </p:nvSpPr>
        <p:spPr>
          <a:xfrm>
            <a:off x="1411550" y="1427148"/>
            <a:ext cx="10125271" cy="5016758"/>
          </a:xfrm>
          <a:prstGeom prst="rect">
            <a:avLst/>
          </a:prstGeom>
        </p:spPr>
        <p:txBody>
          <a:bodyPr wrap="square">
            <a:spAutoFit/>
          </a:bodyPr>
          <a:lstStyle/>
          <a:p>
            <a:pPr marL="342900" indent="-342900">
              <a:spcBef>
                <a:spcPts val="1200"/>
              </a:spcBef>
              <a:buFont typeface="Wingdings" panose="05000000000000000000" pitchFamily="2" charset="2"/>
              <a:buChar char="ü"/>
            </a:pPr>
            <a:r>
              <a:rPr lang="tr-TR" sz="2400" dirty="0">
                <a:ea typeface="Cambria Math" pitchFamily="18" charset="0"/>
              </a:rPr>
              <a:t>Denetim raporunun okunması</a:t>
            </a:r>
          </a:p>
          <a:p>
            <a:pPr marL="342900" indent="-342900">
              <a:spcBef>
                <a:spcPts val="1200"/>
              </a:spcBef>
              <a:buFont typeface="Wingdings" panose="05000000000000000000" pitchFamily="2" charset="2"/>
              <a:buChar char="ü"/>
            </a:pPr>
            <a:r>
              <a:rPr lang="tr-TR" sz="2400" dirty="0">
                <a:ea typeface="Cambria Math" pitchFamily="18" charset="0"/>
              </a:rPr>
              <a:t>Raporun görüşülmesi</a:t>
            </a:r>
          </a:p>
          <a:p>
            <a:pPr marL="342900" indent="-342900">
              <a:spcBef>
                <a:spcPts val="1200"/>
              </a:spcBef>
              <a:buFont typeface="Wingdings" panose="05000000000000000000" pitchFamily="2" charset="2"/>
              <a:buChar char="ü"/>
            </a:pPr>
            <a:r>
              <a:rPr lang="tr-TR" sz="2400" dirty="0">
                <a:ea typeface="Cambria Math" pitchFamily="18" charset="0"/>
              </a:rPr>
              <a:t>Yönetim kurulu raporunun oylanması</a:t>
            </a:r>
          </a:p>
          <a:p>
            <a:pPr marL="342900" indent="-342900">
              <a:spcBef>
                <a:spcPts val="1200"/>
              </a:spcBef>
              <a:buFont typeface="Wingdings" panose="05000000000000000000" pitchFamily="2" charset="2"/>
              <a:buChar char="ü"/>
            </a:pPr>
            <a:r>
              <a:rPr lang="tr-TR" sz="2400" dirty="0">
                <a:ea typeface="Cambria Math" pitchFamily="18" charset="0"/>
              </a:rPr>
              <a:t>Tahmini bütçenin okunması, görüşülmesi ve oylanması</a:t>
            </a:r>
          </a:p>
          <a:p>
            <a:pPr marL="342900" indent="-342900">
              <a:spcBef>
                <a:spcPts val="1200"/>
              </a:spcBef>
              <a:buFont typeface="Wingdings" panose="05000000000000000000" pitchFamily="2" charset="2"/>
              <a:buChar char="ü"/>
            </a:pPr>
            <a:r>
              <a:rPr lang="tr-TR" sz="2400" dirty="0">
                <a:ea typeface="Cambria Math" pitchFamily="18" charset="0"/>
              </a:rPr>
              <a:t>Varsa gündemdeki maddelerin tek tek görüşülmesi</a:t>
            </a:r>
          </a:p>
          <a:p>
            <a:pPr marL="342900" indent="-342900">
              <a:spcBef>
                <a:spcPts val="1200"/>
              </a:spcBef>
              <a:buFont typeface="Wingdings" panose="05000000000000000000" pitchFamily="2" charset="2"/>
              <a:buChar char="ü"/>
            </a:pPr>
            <a:r>
              <a:rPr lang="tr-TR" sz="2400" dirty="0">
                <a:ea typeface="Cambria Math" pitchFamily="18" charset="0"/>
              </a:rPr>
              <a:t>Dilek ve temenniler bölümünde üyelere söz verilmesi</a:t>
            </a:r>
          </a:p>
          <a:p>
            <a:pPr marL="342900" indent="-342900">
              <a:spcBef>
                <a:spcPts val="1200"/>
              </a:spcBef>
              <a:buFont typeface="Wingdings" panose="05000000000000000000" pitchFamily="2" charset="2"/>
              <a:buChar char="ü"/>
            </a:pPr>
            <a:r>
              <a:rPr lang="tr-TR" sz="2400" dirty="0">
                <a:ea typeface="Cambria Math" pitchFamily="18" charset="0"/>
              </a:rPr>
              <a:t>Organların Seçiminin yapılması (Tüzük hükümlerine göre)</a:t>
            </a:r>
          </a:p>
          <a:p>
            <a:pPr marL="342900" indent="-342900">
              <a:spcBef>
                <a:spcPts val="1200"/>
              </a:spcBef>
              <a:buFont typeface="Wingdings" panose="05000000000000000000" pitchFamily="2" charset="2"/>
              <a:buChar char="ü"/>
            </a:pPr>
            <a:r>
              <a:rPr lang="tr-TR" sz="2400" dirty="0">
                <a:ea typeface="Cambria Math" pitchFamily="18" charset="0"/>
              </a:rPr>
              <a:t>Oyların Sayımı</a:t>
            </a:r>
          </a:p>
          <a:p>
            <a:pPr marL="342900" indent="-342900">
              <a:spcBef>
                <a:spcPts val="1200"/>
              </a:spcBef>
              <a:buFont typeface="Wingdings" panose="05000000000000000000" pitchFamily="2" charset="2"/>
              <a:buChar char="ü"/>
            </a:pPr>
            <a:r>
              <a:rPr lang="tr-TR" sz="2400" dirty="0">
                <a:ea typeface="Cambria Math" pitchFamily="18" charset="0"/>
              </a:rPr>
              <a:t>Organlara seçilenlerin ilanı</a:t>
            </a:r>
          </a:p>
          <a:p>
            <a:pPr algn="just"/>
            <a:endParaRPr lang="tr-TR" sz="2400" dirty="0"/>
          </a:p>
        </p:txBody>
      </p:sp>
    </p:spTree>
    <p:extLst>
      <p:ext uri="{BB962C8B-B14F-4D97-AF65-F5344CB8AC3E}">
        <p14:creationId xmlns:p14="http://schemas.microsoft.com/office/powerpoint/2010/main" val="299823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483617" cy="461665"/>
          </a:xfrm>
          <a:prstGeom prst="rect">
            <a:avLst/>
          </a:prstGeom>
          <a:noFill/>
        </p:spPr>
        <p:txBody>
          <a:bodyPr wrap="none" rtlCol="0" anchor="ctr">
            <a:spAutoFit/>
          </a:bodyPr>
          <a:lstStyle/>
          <a:p>
            <a:r>
              <a:rPr lang="tr-TR" sz="2400" b="1" dirty="0">
                <a:solidFill>
                  <a:schemeClr val="bg1"/>
                </a:solidFill>
              </a:rPr>
              <a:t>GENEL KURULDA YAPILMASI GEREKENLER</a:t>
            </a:r>
          </a:p>
        </p:txBody>
      </p:sp>
      <p:sp>
        <p:nvSpPr>
          <p:cNvPr id="2" name="Dikdörtgen 1"/>
          <p:cNvSpPr/>
          <p:nvPr/>
        </p:nvSpPr>
        <p:spPr>
          <a:xfrm>
            <a:off x="1411550" y="1427148"/>
            <a:ext cx="9721047" cy="3662541"/>
          </a:xfrm>
          <a:prstGeom prst="rect">
            <a:avLst/>
          </a:prstGeom>
        </p:spPr>
        <p:txBody>
          <a:bodyPr wrap="square">
            <a:spAutoFit/>
          </a:bodyPr>
          <a:lstStyle/>
          <a:p>
            <a:pPr marL="342900" indent="-342900">
              <a:spcBef>
                <a:spcPts val="1200"/>
              </a:spcBef>
              <a:buFont typeface="Wingdings" panose="05000000000000000000" pitchFamily="2" charset="2"/>
              <a:buChar char="ü"/>
            </a:pPr>
            <a:r>
              <a:rPr lang="tr-TR" sz="2400" dirty="0">
                <a:ea typeface="Cambria Math" pitchFamily="18" charset="0"/>
              </a:rPr>
              <a:t>Divan kurulu başkanlığınca kapanış konuşmasının yapılması</a:t>
            </a:r>
          </a:p>
          <a:p>
            <a:pPr marL="342900" indent="-342900">
              <a:spcBef>
                <a:spcPts val="1200"/>
              </a:spcBef>
              <a:buFont typeface="Wingdings" panose="05000000000000000000" pitchFamily="2" charset="2"/>
              <a:buChar char="ü"/>
            </a:pPr>
            <a:r>
              <a:rPr lang="tr-TR" sz="2400" dirty="0">
                <a:ea typeface="Cambria Math" pitchFamily="18" charset="0"/>
              </a:rPr>
              <a:t>Tutanağın imzalanması ve belgelerin 7 (yedi) gün içerisinde yeni seçilen yönetim kuruluna teslimi</a:t>
            </a:r>
          </a:p>
          <a:p>
            <a:pPr marL="342900" indent="-342900">
              <a:spcBef>
                <a:spcPts val="1200"/>
              </a:spcBef>
              <a:buFont typeface="Wingdings" panose="05000000000000000000" pitchFamily="2" charset="2"/>
              <a:buChar char="ü"/>
            </a:pPr>
            <a:r>
              <a:rPr lang="tr-TR" sz="2400" dirty="0"/>
              <a:t>Yeni yönetim kurulu toplanması, kendi arasında görev dağılımı yapması</a:t>
            </a:r>
          </a:p>
          <a:p>
            <a:pPr marL="342900" indent="-342900">
              <a:spcBef>
                <a:spcPts val="1200"/>
              </a:spcBef>
              <a:buFont typeface="Wingdings" panose="05000000000000000000" pitchFamily="2" charset="2"/>
              <a:buChar char="ü"/>
            </a:pPr>
            <a:r>
              <a:rPr lang="tr-TR" sz="2400" dirty="0"/>
              <a:t>Yeni yönetim kurulu başkanının yönetim kurulu kararı ile </a:t>
            </a:r>
          </a:p>
          <a:p>
            <a:pPr>
              <a:spcBef>
                <a:spcPts val="1200"/>
              </a:spcBef>
            </a:pPr>
            <a:r>
              <a:rPr lang="tr-TR" sz="2400" dirty="0"/>
              <a:t>	İl Sivil Toplumla İlişkiler Müdürlüğünden (ilçelerde İlçe Sivil Toplumla </a:t>
            </a:r>
            <a:r>
              <a:rPr lang="tr-TR" sz="2400"/>
              <a:t>İlişkiler Biriminden) </a:t>
            </a:r>
            <a:r>
              <a:rPr lang="tr-TR" sz="2400" dirty="0"/>
              <a:t>şifre alması</a:t>
            </a:r>
          </a:p>
          <a:p>
            <a:pPr algn="just"/>
            <a:endParaRPr lang="tr-TR" sz="2400" dirty="0"/>
          </a:p>
        </p:txBody>
      </p:sp>
    </p:spTree>
    <p:extLst>
      <p:ext uri="{BB962C8B-B14F-4D97-AF65-F5344CB8AC3E}">
        <p14:creationId xmlns:p14="http://schemas.microsoft.com/office/powerpoint/2010/main" val="174638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483617" cy="461665"/>
          </a:xfrm>
          <a:prstGeom prst="rect">
            <a:avLst/>
          </a:prstGeom>
          <a:noFill/>
        </p:spPr>
        <p:txBody>
          <a:bodyPr wrap="none" rtlCol="0" anchor="ctr">
            <a:spAutoFit/>
          </a:bodyPr>
          <a:lstStyle/>
          <a:p>
            <a:r>
              <a:rPr lang="tr-TR" sz="2400" b="1" dirty="0">
                <a:solidFill>
                  <a:schemeClr val="bg1"/>
                </a:solidFill>
              </a:rPr>
              <a:t>GENEL KURULDA YAPILMASI GEREKENLER</a:t>
            </a:r>
          </a:p>
        </p:txBody>
      </p:sp>
      <p:sp>
        <p:nvSpPr>
          <p:cNvPr id="2" name="Dikdörtgen 1"/>
          <p:cNvSpPr/>
          <p:nvPr/>
        </p:nvSpPr>
        <p:spPr>
          <a:xfrm>
            <a:off x="1411551" y="1427148"/>
            <a:ext cx="9738802" cy="1354217"/>
          </a:xfrm>
          <a:prstGeom prst="rect">
            <a:avLst/>
          </a:prstGeom>
        </p:spPr>
        <p:txBody>
          <a:bodyPr wrap="square">
            <a:spAutoFit/>
          </a:bodyPr>
          <a:lstStyle/>
          <a:p>
            <a:pPr>
              <a:spcBef>
                <a:spcPts val="1200"/>
              </a:spcBef>
            </a:pPr>
            <a:r>
              <a:rPr lang="tr-TR" sz="2400" dirty="0"/>
              <a:t>Yeni yönetim kurulu başkanı tarafından toplantı tarihini takip eden </a:t>
            </a:r>
          </a:p>
          <a:p>
            <a:pPr>
              <a:spcBef>
                <a:spcPts val="1200"/>
              </a:spcBef>
            </a:pPr>
            <a:r>
              <a:rPr lang="tr-TR" sz="2400" dirty="0"/>
              <a:t>	</a:t>
            </a:r>
            <a:r>
              <a:rPr lang="tr-TR" sz="2400" b="1" u="sng" dirty="0"/>
              <a:t>45 gün içerisinde</a:t>
            </a:r>
            <a:r>
              <a:rPr lang="tr-TR" sz="2400" b="1" dirty="0"/>
              <a:t> </a:t>
            </a:r>
            <a:r>
              <a:rPr lang="tr-TR" sz="2400" dirty="0"/>
              <a:t>DERBİS bildiriminin yapılması</a:t>
            </a:r>
            <a:endParaRPr lang="tr-TR" sz="2400" dirty="0">
              <a:ea typeface="Cambria Math" pitchFamily="18" charset="0"/>
            </a:endParaRPr>
          </a:p>
          <a:p>
            <a:pPr algn="just"/>
            <a:endParaRPr lang="tr-TR" sz="2400" dirty="0"/>
          </a:p>
        </p:txBody>
      </p:sp>
      <p:pic>
        <p:nvPicPr>
          <p:cNvPr id="4" name="28 Resim">
            <a:extLst>
              <a:ext uri="{FF2B5EF4-FFF2-40B4-BE49-F238E27FC236}">
                <a16:creationId xmlns:a16="http://schemas.microsoft.com/office/drawing/2014/main" id="{FC1AE626-00EF-4BF0-841F-3C115C6D3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744" y="2781365"/>
            <a:ext cx="3416531" cy="351047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7142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085238" cy="461665"/>
          </a:xfrm>
          <a:prstGeom prst="rect">
            <a:avLst/>
          </a:prstGeom>
          <a:noFill/>
        </p:spPr>
        <p:txBody>
          <a:bodyPr wrap="none" rtlCol="0" anchor="ctr">
            <a:spAutoFit/>
          </a:bodyPr>
          <a:lstStyle/>
          <a:p>
            <a:r>
              <a:rPr lang="tr-TR" sz="2400" b="1" dirty="0">
                <a:solidFill>
                  <a:schemeClr val="bg1"/>
                </a:solidFill>
              </a:rPr>
              <a:t>DİKKAT EDİLMESİ GEREKEN HUSUSLAR</a:t>
            </a:r>
          </a:p>
        </p:txBody>
      </p:sp>
      <p:sp>
        <p:nvSpPr>
          <p:cNvPr id="3" name="Dikdörtgen 2">
            <a:extLst>
              <a:ext uri="{FF2B5EF4-FFF2-40B4-BE49-F238E27FC236}">
                <a16:creationId xmlns:a16="http://schemas.microsoft.com/office/drawing/2014/main" id="{7C91ED9F-4773-42A1-8644-1515C25A842C}"/>
              </a:ext>
            </a:extLst>
          </p:cNvPr>
          <p:cNvSpPr/>
          <p:nvPr/>
        </p:nvSpPr>
        <p:spPr>
          <a:xfrm>
            <a:off x="781235" y="1535838"/>
            <a:ext cx="10227076" cy="5078313"/>
          </a:xfrm>
          <a:prstGeom prst="rect">
            <a:avLst/>
          </a:prstGeom>
        </p:spPr>
        <p:txBody>
          <a:bodyPr wrap="square">
            <a:spAutoFit/>
          </a:bodyPr>
          <a:lstStyle/>
          <a:p>
            <a:pPr marL="285750" indent="-285750" algn="just">
              <a:buFont typeface="Arial" panose="020B0604020202020204" pitchFamily="34" charset="0"/>
              <a:buChar char="•"/>
            </a:pPr>
            <a:r>
              <a:rPr lang="tr-TR" sz="2400" dirty="0">
                <a:latin typeface="Calibri" panose="020F0502020204030204" pitchFamily="34" charset="0"/>
                <a:cs typeface="MV Boli" pitchFamily="2" charset="0"/>
              </a:rPr>
              <a:t>Birinci ve ertelemeli toplantının, günü, yeri, saati ve gündemi yönetim kurulu tarafından belirlenir. Birinci toplantı ile ertelemeli toplantı arası en az 7 en çok 60 gün olmalıdır.</a:t>
            </a:r>
          </a:p>
          <a:p>
            <a:pPr marL="285750" indent="-285750" algn="just">
              <a:buFont typeface="Arial" panose="020B0604020202020204" pitchFamily="34" charset="0"/>
              <a:buChar char="•"/>
            </a:pPr>
            <a:endParaRPr lang="tr-TR" sz="2400" dirty="0">
              <a:latin typeface="Calibri" panose="020F0502020204030204" pitchFamily="34" charset="0"/>
              <a:cs typeface="MV Boli" pitchFamily="2" charset="0"/>
            </a:endParaRPr>
          </a:p>
          <a:p>
            <a:pPr marL="285750" indent="-285750" algn="just">
              <a:buFont typeface="Arial" panose="020B0604020202020204" pitchFamily="34" charset="0"/>
              <a:buChar char="•"/>
            </a:pPr>
            <a:r>
              <a:rPr lang="tr-TR" sz="2400" dirty="0">
                <a:latin typeface="Calibri" panose="020F0502020204030204" pitchFamily="34" charset="0"/>
                <a:cs typeface="MV Boli" pitchFamily="2" charset="0"/>
              </a:rPr>
              <a:t>Genel kurul, katılma hakkı bulunan üyelerin salt çoğunluğunun, tüzük değişikliği ve derneğin feshi hallerinde ise üçte ikisinin katılımıyla toplanır.</a:t>
            </a:r>
          </a:p>
          <a:p>
            <a:pPr algn="just"/>
            <a:endParaRPr lang="tr-TR" sz="2400" dirty="0">
              <a:latin typeface="Calibri" panose="020F0502020204030204" pitchFamily="34" charset="0"/>
              <a:cs typeface="MV Boli" pitchFamily="2" charset="0"/>
            </a:endParaRPr>
          </a:p>
          <a:p>
            <a:pPr marL="285750" indent="-285750" algn="just">
              <a:buFont typeface="Arial" panose="020B0604020202020204" pitchFamily="34" charset="0"/>
              <a:buChar char="•"/>
            </a:pPr>
            <a:r>
              <a:rPr lang="tr-TR" sz="2400" dirty="0">
                <a:cs typeface="MV Boli" pitchFamily="2" charset="0"/>
              </a:rPr>
              <a:t>İlk toplantıda yeterli çoğunluk sağlanamamış ise ertelemeli toplantı yönetim ve denetim kurulu </a:t>
            </a:r>
            <a:r>
              <a:rPr lang="tr-TR" sz="2400" b="1" dirty="0">
                <a:cs typeface="MV Boli" pitchFamily="2" charset="0"/>
              </a:rPr>
              <a:t>ASIL</a:t>
            </a:r>
            <a:r>
              <a:rPr lang="tr-TR" sz="2400" dirty="0">
                <a:cs typeface="MV Boli" pitchFamily="2" charset="0"/>
              </a:rPr>
              <a:t> üye sayısının iki katından az olmayacak şekilde toplanır. </a:t>
            </a:r>
          </a:p>
          <a:p>
            <a:pPr marL="285750" indent="-285750" algn="just">
              <a:buFont typeface="Arial" panose="020B0604020202020204" pitchFamily="34" charset="0"/>
              <a:buChar char="•"/>
            </a:pPr>
            <a:endParaRPr lang="tr-TR" sz="2400" dirty="0">
              <a:cs typeface="MV Boli" pitchFamily="2" charset="0"/>
            </a:endParaRPr>
          </a:p>
          <a:p>
            <a:pPr marL="285750" indent="-285750" algn="just">
              <a:buFont typeface="Arial" panose="020B0604020202020204" pitchFamily="34" charset="0"/>
              <a:buChar char="•"/>
            </a:pPr>
            <a:r>
              <a:rPr lang="tr-TR" sz="2400" dirty="0">
                <a:cs typeface="MV Boli" pitchFamily="2" charset="0"/>
              </a:rPr>
              <a:t>Üye tam sayısının yarısından bir fazlasının katılımı sağlanmış ise toplantı yapılır. Yoksa yönetim kurulu kararında belirtilen tarihe ertelenir ve tutanak tutulur.</a:t>
            </a:r>
          </a:p>
          <a:p>
            <a:pPr marL="285750" indent="-285750" algn="just">
              <a:buFont typeface="Arial" panose="020B0604020202020204" pitchFamily="34" charset="0"/>
              <a:buChar char="•"/>
            </a:pPr>
            <a:endParaRPr lang="tr-TR" dirty="0">
              <a:cs typeface="MV Boli" pitchFamily="2" charset="0"/>
            </a:endParaRPr>
          </a:p>
          <a:p>
            <a:pPr algn="just"/>
            <a:endParaRPr lang="tr-TR" dirty="0">
              <a:solidFill>
                <a:srgbClr val="174767"/>
              </a:solidFill>
              <a:cs typeface="MV Boli" pitchFamily="2" charset="0"/>
            </a:endParaRPr>
          </a:p>
        </p:txBody>
      </p:sp>
    </p:spTree>
    <p:extLst>
      <p:ext uri="{BB962C8B-B14F-4D97-AF65-F5344CB8AC3E}">
        <p14:creationId xmlns:p14="http://schemas.microsoft.com/office/powerpoint/2010/main" val="95561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1ECC55E-931B-754C-800C-F3E4E6F96D28}"/>
              </a:ext>
            </a:extLst>
          </p:cNvPr>
          <p:cNvSpPr>
            <a:spLocks noGrp="1"/>
          </p:cNvSpPr>
          <p:nvPr>
            <p:ph type="ctrTitle"/>
          </p:nvPr>
        </p:nvSpPr>
        <p:spPr>
          <a:xfrm>
            <a:off x="1524000" y="1122363"/>
            <a:ext cx="9144000" cy="2387600"/>
          </a:xfrm>
          <a:prstGeom prst="rect">
            <a:avLst/>
          </a:prstGeom>
        </p:spPr>
        <p:txBody>
          <a:bodyPr/>
          <a:lstStyle/>
          <a:p>
            <a:endParaRPr lang="tr-TR"/>
          </a:p>
        </p:txBody>
      </p:sp>
      <p:sp>
        <p:nvSpPr>
          <p:cNvPr id="3" name="Alt Başlık 2">
            <a:extLst>
              <a:ext uri="{FF2B5EF4-FFF2-40B4-BE49-F238E27FC236}">
                <a16:creationId xmlns:a16="http://schemas.microsoft.com/office/drawing/2014/main" id="{19976BE4-AEA0-5242-8348-8680AD019F78}"/>
              </a:ext>
            </a:extLst>
          </p:cNvPr>
          <p:cNvSpPr>
            <a:spLocks noGrp="1"/>
          </p:cNvSpPr>
          <p:nvPr>
            <p:ph type="subTitle" idx="4294967295"/>
          </p:nvPr>
        </p:nvSpPr>
        <p:spPr>
          <a:xfrm>
            <a:off x="1524000" y="3602038"/>
            <a:ext cx="9144000" cy="1655762"/>
          </a:xfrm>
          <a:prstGeom prst="rect">
            <a:avLst/>
          </a:prstGeom>
        </p:spPr>
        <p:txBody>
          <a:bodyPr/>
          <a:lstStyle/>
          <a:p>
            <a:endParaRPr lang="tr-TR"/>
          </a:p>
        </p:txBody>
      </p:sp>
      <p:sp>
        <p:nvSpPr>
          <p:cNvPr id="5" name="Dikdörtgen 4">
            <a:extLst>
              <a:ext uri="{FF2B5EF4-FFF2-40B4-BE49-F238E27FC236}">
                <a16:creationId xmlns:a16="http://schemas.microsoft.com/office/drawing/2014/main" id="{3DCDCABC-4952-BB4E-8A80-58EB15E10C8F}"/>
              </a:ext>
            </a:extLst>
          </p:cNvPr>
          <p:cNvSpPr/>
          <p:nvPr/>
        </p:nvSpPr>
        <p:spPr>
          <a:xfrm>
            <a:off x="0" y="850865"/>
            <a:ext cx="12192000" cy="5173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Üçgen 5">
            <a:extLst>
              <a:ext uri="{FF2B5EF4-FFF2-40B4-BE49-F238E27FC236}">
                <a16:creationId xmlns:a16="http://schemas.microsoft.com/office/drawing/2014/main" id="{55E954E5-7927-7646-9D77-DDA1FEC142EF}"/>
              </a:ext>
            </a:extLst>
          </p:cNvPr>
          <p:cNvSpPr/>
          <p:nvPr/>
        </p:nvSpPr>
        <p:spPr>
          <a:xfrm rot="5400000">
            <a:off x="-2009275" y="2009274"/>
            <a:ext cx="6854215" cy="28356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Paralelkenar 6">
            <a:extLst>
              <a:ext uri="{FF2B5EF4-FFF2-40B4-BE49-F238E27FC236}">
                <a16:creationId xmlns:a16="http://schemas.microsoft.com/office/drawing/2014/main" id="{246BF5C5-595E-1745-9F07-11A2B8A31031}"/>
              </a:ext>
            </a:extLst>
          </p:cNvPr>
          <p:cNvSpPr/>
          <p:nvPr/>
        </p:nvSpPr>
        <p:spPr>
          <a:xfrm>
            <a:off x="362463" y="346841"/>
            <a:ext cx="5265209" cy="3080266"/>
          </a:xfrm>
          <a:custGeom>
            <a:avLst/>
            <a:gdLst>
              <a:gd name="connsiteX0" fmla="*/ 0 w 3102795"/>
              <a:gd name="connsiteY0" fmla="*/ 3595955 h 3595955"/>
              <a:gd name="connsiteX1" fmla="*/ 775699 w 3102795"/>
              <a:gd name="connsiteY1" fmla="*/ 0 h 3595955"/>
              <a:gd name="connsiteX2" fmla="*/ 3102795 w 3102795"/>
              <a:gd name="connsiteY2" fmla="*/ 0 h 3595955"/>
              <a:gd name="connsiteX3" fmla="*/ 2327096 w 3102795"/>
              <a:gd name="connsiteY3" fmla="*/ 3595955 h 3595955"/>
              <a:gd name="connsiteX4" fmla="*/ 0 w 3102795"/>
              <a:gd name="connsiteY4" fmla="*/ 3595955 h 3595955"/>
              <a:gd name="connsiteX0" fmla="*/ 0 w 5414480"/>
              <a:gd name="connsiteY0" fmla="*/ 3595955 h 3595955"/>
              <a:gd name="connsiteX1" fmla="*/ 775699 w 5414480"/>
              <a:gd name="connsiteY1" fmla="*/ 0 h 3595955"/>
              <a:gd name="connsiteX2" fmla="*/ 5414480 w 5414480"/>
              <a:gd name="connsiteY2" fmla="*/ 0 h 3595955"/>
              <a:gd name="connsiteX3" fmla="*/ 2327096 w 5414480"/>
              <a:gd name="connsiteY3" fmla="*/ 3595955 h 3595955"/>
              <a:gd name="connsiteX4" fmla="*/ 0 w 5414480"/>
              <a:gd name="connsiteY4" fmla="*/ 3595955 h 3595955"/>
              <a:gd name="connsiteX0" fmla="*/ 0 w 5414480"/>
              <a:gd name="connsiteY0" fmla="*/ 3595955 h 3595955"/>
              <a:gd name="connsiteX1" fmla="*/ 3220949 w 5414480"/>
              <a:gd name="connsiteY1" fmla="*/ 0 h 3595955"/>
              <a:gd name="connsiteX2" fmla="*/ 5414480 w 5414480"/>
              <a:gd name="connsiteY2" fmla="*/ 0 h 3595955"/>
              <a:gd name="connsiteX3" fmla="*/ 2327096 w 5414480"/>
              <a:gd name="connsiteY3" fmla="*/ 3595955 h 3595955"/>
              <a:gd name="connsiteX4" fmla="*/ 0 w 5414480"/>
              <a:gd name="connsiteY4" fmla="*/ 3595955 h 3595955"/>
              <a:gd name="connsiteX0" fmla="*/ 0 w 5938462"/>
              <a:gd name="connsiteY0" fmla="*/ 3595955 h 3595955"/>
              <a:gd name="connsiteX1" fmla="*/ 3744931 w 5938462"/>
              <a:gd name="connsiteY1" fmla="*/ 0 h 3595955"/>
              <a:gd name="connsiteX2" fmla="*/ 5938462 w 5938462"/>
              <a:gd name="connsiteY2" fmla="*/ 0 h 3595955"/>
              <a:gd name="connsiteX3" fmla="*/ 2851078 w 5938462"/>
              <a:gd name="connsiteY3" fmla="*/ 3595955 h 3595955"/>
              <a:gd name="connsiteX4" fmla="*/ 0 w 5938462"/>
              <a:gd name="connsiteY4" fmla="*/ 3595955 h 3595955"/>
              <a:gd name="connsiteX0" fmla="*/ 0 w 5938462"/>
              <a:gd name="connsiteY0" fmla="*/ 3595955 h 3595955"/>
              <a:gd name="connsiteX1" fmla="*/ 3159304 w 5938462"/>
              <a:gd name="connsiteY1" fmla="*/ 0 h 3595955"/>
              <a:gd name="connsiteX2" fmla="*/ 5938462 w 5938462"/>
              <a:gd name="connsiteY2" fmla="*/ 0 h 3595955"/>
              <a:gd name="connsiteX3" fmla="*/ 2851078 w 5938462"/>
              <a:gd name="connsiteY3" fmla="*/ 3595955 h 3595955"/>
              <a:gd name="connsiteX4" fmla="*/ 0 w 5938462"/>
              <a:gd name="connsiteY4" fmla="*/ 3595955 h 3595955"/>
              <a:gd name="connsiteX0" fmla="*/ 0 w 5938462"/>
              <a:gd name="connsiteY0" fmla="*/ 3770616 h 3770616"/>
              <a:gd name="connsiteX1" fmla="*/ 3303142 w 5938462"/>
              <a:gd name="connsiteY1" fmla="*/ 0 h 3770616"/>
              <a:gd name="connsiteX2" fmla="*/ 5938462 w 5938462"/>
              <a:gd name="connsiteY2" fmla="*/ 174661 h 3770616"/>
              <a:gd name="connsiteX3" fmla="*/ 2851078 w 5938462"/>
              <a:gd name="connsiteY3" fmla="*/ 3770616 h 3770616"/>
              <a:gd name="connsiteX4" fmla="*/ 0 w 5938462"/>
              <a:gd name="connsiteY4" fmla="*/ 3770616 h 3770616"/>
              <a:gd name="connsiteX0" fmla="*/ 0 w 6082300"/>
              <a:gd name="connsiteY0" fmla="*/ 3780890 h 3780890"/>
              <a:gd name="connsiteX1" fmla="*/ 3303142 w 6082300"/>
              <a:gd name="connsiteY1" fmla="*/ 10274 h 3780890"/>
              <a:gd name="connsiteX2" fmla="*/ 6082300 w 6082300"/>
              <a:gd name="connsiteY2" fmla="*/ 0 h 3780890"/>
              <a:gd name="connsiteX3" fmla="*/ 2851078 w 6082300"/>
              <a:gd name="connsiteY3" fmla="*/ 3780890 h 3780890"/>
              <a:gd name="connsiteX4" fmla="*/ 0 w 6082300"/>
              <a:gd name="connsiteY4" fmla="*/ 3780890 h 378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2300" h="3780890">
                <a:moveTo>
                  <a:pt x="0" y="3780890"/>
                </a:moveTo>
                <a:lnTo>
                  <a:pt x="3303142" y="10274"/>
                </a:lnTo>
                <a:lnTo>
                  <a:pt x="6082300" y="0"/>
                </a:lnTo>
                <a:lnTo>
                  <a:pt x="2851078" y="3780890"/>
                </a:lnTo>
                <a:lnTo>
                  <a:pt x="0" y="3780890"/>
                </a:lnTo>
                <a:close/>
              </a:path>
            </a:pathLst>
          </a:custGeom>
          <a:solidFill>
            <a:srgbClr val="C00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Paralelkenar 6">
            <a:extLst>
              <a:ext uri="{FF2B5EF4-FFF2-40B4-BE49-F238E27FC236}">
                <a16:creationId xmlns:a16="http://schemas.microsoft.com/office/drawing/2014/main" id="{AC76D043-5AC9-334C-8A8C-B40504A5865A}"/>
              </a:ext>
            </a:extLst>
          </p:cNvPr>
          <p:cNvSpPr/>
          <p:nvPr/>
        </p:nvSpPr>
        <p:spPr>
          <a:xfrm flipV="1">
            <a:off x="336929" y="3427107"/>
            <a:ext cx="5316278" cy="3080266"/>
          </a:xfrm>
          <a:custGeom>
            <a:avLst/>
            <a:gdLst>
              <a:gd name="connsiteX0" fmla="*/ 0 w 3102795"/>
              <a:gd name="connsiteY0" fmla="*/ 3595955 h 3595955"/>
              <a:gd name="connsiteX1" fmla="*/ 775699 w 3102795"/>
              <a:gd name="connsiteY1" fmla="*/ 0 h 3595955"/>
              <a:gd name="connsiteX2" fmla="*/ 3102795 w 3102795"/>
              <a:gd name="connsiteY2" fmla="*/ 0 h 3595955"/>
              <a:gd name="connsiteX3" fmla="*/ 2327096 w 3102795"/>
              <a:gd name="connsiteY3" fmla="*/ 3595955 h 3595955"/>
              <a:gd name="connsiteX4" fmla="*/ 0 w 3102795"/>
              <a:gd name="connsiteY4" fmla="*/ 3595955 h 3595955"/>
              <a:gd name="connsiteX0" fmla="*/ 0 w 5414480"/>
              <a:gd name="connsiteY0" fmla="*/ 3595955 h 3595955"/>
              <a:gd name="connsiteX1" fmla="*/ 775699 w 5414480"/>
              <a:gd name="connsiteY1" fmla="*/ 0 h 3595955"/>
              <a:gd name="connsiteX2" fmla="*/ 5414480 w 5414480"/>
              <a:gd name="connsiteY2" fmla="*/ 0 h 3595955"/>
              <a:gd name="connsiteX3" fmla="*/ 2327096 w 5414480"/>
              <a:gd name="connsiteY3" fmla="*/ 3595955 h 3595955"/>
              <a:gd name="connsiteX4" fmla="*/ 0 w 5414480"/>
              <a:gd name="connsiteY4" fmla="*/ 3595955 h 3595955"/>
              <a:gd name="connsiteX0" fmla="*/ 0 w 5414480"/>
              <a:gd name="connsiteY0" fmla="*/ 3595955 h 3595955"/>
              <a:gd name="connsiteX1" fmla="*/ 3220949 w 5414480"/>
              <a:gd name="connsiteY1" fmla="*/ 0 h 3595955"/>
              <a:gd name="connsiteX2" fmla="*/ 5414480 w 5414480"/>
              <a:gd name="connsiteY2" fmla="*/ 0 h 3595955"/>
              <a:gd name="connsiteX3" fmla="*/ 2327096 w 5414480"/>
              <a:gd name="connsiteY3" fmla="*/ 3595955 h 3595955"/>
              <a:gd name="connsiteX4" fmla="*/ 0 w 5414480"/>
              <a:gd name="connsiteY4" fmla="*/ 3595955 h 3595955"/>
              <a:gd name="connsiteX0" fmla="*/ 0 w 5938462"/>
              <a:gd name="connsiteY0" fmla="*/ 3595955 h 3595955"/>
              <a:gd name="connsiteX1" fmla="*/ 3744931 w 5938462"/>
              <a:gd name="connsiteY1" fmla="*/ 0 h 3595955"/>
              <a:gd name="connsiteX2" fmla="*/ 5938462 w 5938462"/>
              <a:gd name="connsiteY2" fmla="*/ 0 h 3595955"/>
              <a:gd name="connsiteX3" fmla="*/ 2851078 w 5938462"/>
              <a:gd name="connsiteY3" fmla="*/ 3595955 h 3595955"/>
              <a:gd name="connsiteX4" fmla="*/ 0 w 5938462"/>
              <a:gd name="connsiteY4" fmla="*/ 3595955 h 3595955"/>
              <a:gd name="connsiteX0" fmla="*/ 0 w 5938462"/>
              <a:gd name="connsiteY0" fmla="*/ 3595955 h 3595955"/>
              <a:gd name="connsiteX1" fmla="*/ 3159304 w 5938462"/>
              <a:gd name="connsiteY1" fmla="*/ 0 h 3595955"/>
              <a:gd name="connsiteX2" fmla="*/ 5938462 w 5938462"/>
              <a:gd name="connsiteY2" fmla="*/ 0 h 3595955"/>
              <a:gd name="connsiteX3" fmla="*/ 2851078 w 5938462"/>
              <a:gd name="connsiteY3" fmla="*/ 3595955 h 3595955"/>
              <a:gd name="connsiteX4" fmla="*/ 0 w 5938462"/>
              <a:gd name="connsiteY4" fmla="*/ 3595955 h 3595955"/>
              <a:gd name="connsiteX0" fmla="*/ 0 w 5938462"/>
              <a:gd name="connsiteY0" fmla="*/ 3770616 h 3770616"/>
              <a:gd name="connsiteX1" fmla="*/ 3303142 w 5938462"/>
              <a:gd name="connsiteY1" fmla="*/ 0 h 3770616"/>
              <a:gd name="connsiteX2" fmla="*/ 5938462 w 5938462"/>
              <a:gd name="connsiteY2" fmla="*/ 174661 h 3770616"/>
              <a:gd name="connsiteX3" fmla="*/ 2851078 w 5938462"/>
              <a:gd name="connsiteY3" fmla="*/ 3770616 h 3770616"/>
              <a:gd name="connsiteX4" fmla="*/ 0 w 5938462"/>
              <a:gd name="connsiteY4" fmla="*/ 3770616 h 3770616"/>
              <a:gd name="connsiteX0" fmla="*/ 0 w 6082300"/>
              <a:gd name="connsiteY0" fmla="*/ 3780890 h 3780890"/>
              <a:gd name="connsiteX1" fmla="*/ 3303142 w 6082300"/>
              <a:gd name="connsiteY1" fmla="*/ 10274 h 3780890"/>
              <a:gd name="connsiteX2" fmla="*/ 6082300 w 6082300"/>
              <a:gd name="connsiteY2" fmla="*/ 0 h 3780890"/>
              <a:gd name="connsiteX3" fmla="*/ 2851078 w 6082300"/>
              <a:gd name="connsiteY3" fmla="*/ 3780890 h 3780890"/>
              <a:gd name="connsiteX4" fmla="*/ 0 w 6082300"/>
              <a:gd name="connsiteY4" fmla="*/ 3780890 h 378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2300" h="3780890">
                <a:moveTo>
                  <a:pt x="0" y="3780890"/>
                </a:moveTo>
                <a:lnTo>
                  <a:pt x="3303142" y="10274"/>
                </a:lnTo>
                <a:lnTo>
                  <a:pt x="6082300" y="0"/>
                </a:lnTo>
                <a:lnTo>
                  <a:pt x="2851078" y="3780890"/>
                </a:lnTo>
                <a:lnTo>
                  <a:pt x="0" y="3780890"/>
                </a:lnTo>
                <a:close/>
              </a:path>
            </a:pathLst>
          </a:custGeom>
          <a:solidFill>
            <a:srgbClr val="C00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Üçgen 8">
            <a:extLst>
              <a:ext uri="{FF2B5EF4-FFF2-40B4-BE49-F238E27FC236}">
                <a16:creationId xmlns:a16="http://schemas.microsoft.com/office/drawing/2014/main" id="{0F6B83DE-E083-C14C-AC56-99B21E49B927}"/>
              </a:ext>
            </a:extLst>
          </p:cNvPr>
          <p:cNvSpPr/>
          <p:nvPr/>
        </p:nvSpPr>
        <p:spPr>
          <a:xfrm>
            <a:off x="5176822" y="346841"/>
            <a:ext cx="901700" cy="49547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Üçgen 9">
            <a:extLst>
              <a:ext uri="{FF2B5EF4-FFF2-40B4-BE49-F238E27FC236}">
                <a16:creationId xmlns:a16="http://schemas.microsoft.com/office/drawing/2014/main" id="{04C16359-9AD4-B647-B04B-F2A5EE1E7EA8}"/>
              </a:ext>
            </a:extLst>
          </p:cNvPr>
          <p:cNvSpPr/>
          <p:nvPr/>
        </p:nvSpPr>
        <p:spPr>
          <a:xfrm flipV="1">
            <a:off x="5191774" y="6011895"/>
            <a:ext cx="901700" cy="49547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BB362928-003D-7145-B2CA-FC4CC3B2E901}"/>
              </a:ext>
            </a:extLst>
          </p:cNvPr>
          <p:cNvPicPr>
            <a:picLocks noChangeAspect="1"/>
          </p:cNvPicPr>
          <p:nvPr/>
        </p:nvPicPr>
        <p:blipFill>
          <a:blip r:embed="rId2"/>
          <a:stretch>
            <a:fillRect/>
          </a:stretch>
        </p:blipFill>
        <p:spPr>
          <a:xfrm>
            <a:off x="311394" y="2483774"/>
            <a:ext cx="1785652" cy="1785652"/>
          </a:xfrm>
          <a:prstGeom prst="rect">
            <a:avLst/>
          </a:prstGeom>
        </p:spPr>
      </p:pic>
      <p:sp>
        <p:nvSpPr>
          <p:cNvPr id="12" name="Metin kutusu 11">
            <a:extLst>
              <a:ext uri="{FF2B5EF4-FFF2-40B4-BE49-F238E27FC236}">
                <a16:creationId xmlns:a16="http://schemas.microsoft.com/office/drawing/2014/main" id="{B5B31B85-8F60-4744-A21E-A85742FF0E01}"/>
              </a:ext>
            </a:extLst>
          </p:cNvPr>
          <p:cNvSpPr txBox="1"/>
          <p:nvPr/>
        </p:nvSpPr>
        <p:spPr>
          <a:xfrm>
            <a:off x="4455886" y="2459504"/>
            <a:ext cx="6647543" cy="1323439"/>
          </a:xfrm>
          <a:prstGeom prst="rect">
            <a:avLst/>
          </a:prstGeom>
          <a:noFill/>
        </p:spPr>
        <p:txBody>
          <a:bodyPr wrap="square" rtlCol="0">
            <a:spAutoFit/>
          </a:bodyPr>
          <a:lstStyle/>
          <a:p>
            <a:pPr algn="ctr"/>
            <a:endParaRPr lang="tr-TR" sz="4000" b="1"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algn="ctr"/>
            <a:r>
              <a:rPr lang="tr-TR" sz="4000" b="1" dirty="0">
                <a:solidFill>
                  <a:schemeClr val="bg1"/>
                </a:solidFill>
                <a:latin typeface="Calibri" panose="020F0502020204030204" pitchFamily="34" charset="0"/>
                <a:ea typeface="Microsoft YaHei" panose="020B0503020204020204" pitchFamily="34" charset="-122"/>
                <a:cs typeface="Calibri" panose="020F0502020204030204" pitchFamily="34" charset="0"/>
              </a:rPr>
              <a:t>DERNEKLER MEVZUATI</a:t>
            </a:r>
            <a:endParaRPr lang="en-US" sz="4000" b="1"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153279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855434" y="212483"/>
            <a:ext cx="7732450" cy="830997"/>
          </a:xfrm>
          <a:prstGeom prst="rect">
            <a:avLst/>
          </a:prstGeom>
          <a:noFill/>
        </p:spPr>
        <p:txBody>
          <a:bodyPr wrap="square" rtlCol="0" anchor="ctr">
            <a:spAutoFit/>
          </a:bodyPr>
          <a:lstStyle/>
          <a:p>
            <a:r>
              <a:rPr lang="tr-TR" sz="2400" b="1" dirty="0">
                <a:solidFill>
                  <a:schemeClr val="bg1"/>
                </a:solidFill>
              </a:rPr>
              <a:t>YÖNETİM KURULUNUN </a:t>
            </a:r>
          </a:p>
          <a:p>
            <a:r>
              <a:rPr lang="tr-TR" sz="2400" b="1" dirty="0">
                <a:solidFill>
                  <a:schemeClr val="bg1"/>
                </a:solidFill>
              </a:rPr>
              <a:t>OLUŞUMU, GÖREV VE SORUMLULUKLARI</a:t>
            </a:r>
          </a:p>
        </p:txBody>
      </p:sp>
      <p:sp>
        <p:nvSpPr>
          <p:cNvPr id="3" name="Dikdörtgen 2">
            <a:extLst>
              <a:ext uri="{FF2B5EF4-FFF2-40B4-BE49-F238E27FC236}">
                <a16:creationId xmlns:a16="http://schemas.microsoft.com/office/drawing/2014/main" id="{7C91ED9F-4773-42A1-8644-1515C25A842C}"/>
              </a:ext>
            </a:extLst>
          </p:cNvPr>
          <p:cNvSpPr/>
          <p:nvPr/>
        </p:nvSpPr>
        <p:spPr>
          <a:xfrm>
            <a:off x="781235" y="1535838"/>
            <a:ext cx="10227076" cy="3693319"/>
          </a:xfrm>
          <a:prstGeom prst="rect">
            <a:avLst/>
          </a:prstGeom>
        </p:spPr>
        <p:txBody>
          <a:bodyPr wrap="square">
            <a:spAutoFit/>
          </a:bodyPr>
          <a:lstStyle/>
          <a:p>
            <a:pPr marL="457200" indent="-457200" algn="just">
              <a:buFont typeface="Arial" panose="020B0604020202020204" pitchFamily="34" charset="0"/>
              <a:buChar char="•"/>
            </a:pPr>
            <a:endParaRPr lang="tr-TR" sz="2400" b="1" dirty="0">
              <a:solidFill>
                <a:schemeClr val="tx2"/>
              </a:solidFill>
            </a:endParaRPr>
          </a:p>
          <a:p>
            <a:pPr marL="457200" indent="-457200" algn="just">
              <a:buFont typeface="Arial" panose="020B0604020202020204" pitchFamily="34" charset="0"/>
              <a:buChar char="•"/>
            </a:pPr>
            <a:endParaRPr lang="tr-TR" sz="2400" dirty="0"/>
          </a:p>
          <a:p>
            <a:pPr marL="457200" indent="-457200" algn="just">
              <a:buFont typeface="Arial" panose="020B0604020202020204" pitchFamily="34" charset="0"/>
              <a:buChar char="•"/>
            </a:pPr>
            <a:endParaRPr lang="tr-TR" sz="2400" dirty="0"/>
          </a:p>
          <a:p>
            <a:pPr marL="457200" indent="-457200" algn="just">
              <a:buFont typeface="Arial" panose="020B0604020202020204" pitchFamily="34" charset="0"/>
              <a:buChar char="•"/>
            </a:pPr>
            <a:r>
              <a:rPr lang="tr-TR" sz="2400" dirty="0"/>
              <a:t>Yönetim kurulu, derneğin </a:t>
            </a:r>
            <a:r>
              <a:rPr lang="tr-TR" sz="2400" u="sng" dirty="0">
                <a:effectLst>
                  <a:outerShdw blurRad="38100" dist="38100" dir="2700000" algn="tl">
                    <a:srgbClr val="000000">
                      <a:alpha val="43137"/>
                    </a:srgbClr>
                  </a:outerShdw>
                </a:effectLst>
              </a:rPr>
              <a:t>yürütme ve temsil</a:t>
            </a:r>
            <a:r>
              <a:rPr lang="tr-TR" sz="2400" dirty="0"/>
              <a:t> organıdır.</a:t>
            </a:r>
          </a:p>
          <a:p>
            <a:pPr algn="just"/>
            <a:endParaRPr lang="tr-TR" sz="2400" dirty="0"/>
          </a:p>
          <a:p>
            <a:pPr marL="457200" indent="-457200" algn="just">
              <a:buFont typeface="Arial" panose="020B0604020202020204" pitchFamily="34" charset="0"/>
              <a:buChar char="•"/>
            </a:pPr>
            <a:r>
              <a:rPr lang="tr-TR" sz="2400" dirty="0"/>
              <a:t>Bu görevini kanuna ve dernek tüzüğüne uygun olarak yerine getirir.</a:t>
            </a:r>
          </a:p>
          <a:p>
            <a:pPr algn="just"/>
            <a:endParaRPr lang="tr-TR" sz="2400" dirty="0"/>
          </a:p>
          <a:p>
            <a:pPr marL="457200" indent="-457200" algn="just">
              <a:buFont typeface="Arial" panose="020B0604020202020204" pitchFamily="34" charset="0"/>
              <a:buChar char="•"/>
            </a:pPr>
            <a:r>
              <a:rPr lang="tr-TR" sz="2400" dirty="0"/>
              <a:t>Temsil görevi, yönetim kurulunca, üyelerden birine veya bir üçüncü kişiye verilebilir.</a:t>
            </a:r>
          </a:p>
          <a:p>
            <a:pPr algn="just"/>
            <a:endParaRPr lang="tr-TR" dirty="0">
              <a:solidFill>
                <a:srgbClr val="174767"/>
              </a:solidFill>
              <a:cs typeface="MV Boli" pitchFamily="2" charset="0"/>
            </a:endParaRPr>
          </a:p>
        </p:txBody>
      </p:sp>
      <p:sp>
        <p:nvSpPr>
          <p:cNvPr id="4" name="Titel 1">
            <a:extLst>
              <a:ext uri="{FF2B5EF4-FFF2-40B4-BE49-F238E27FC236}">
                <a16:creationId xmlns:a16="http://schemas.microsoft.com/office/drawing/2014/main" id="{280BAB6B-B32A-4568-8AA5-16FC6EE1CF39}"/>
              </a:ext>
            </a:extLst>
          </p:cNvPr>
          <p:cNvSpPr txBox="1">
            <a:spLocks/>
          </p:cNvSpPr>
          <p:nvPr/>
        </p:nvSpPr>
        <p:spPr>
          <a:xfrm>
            <a:off x="908277" y="1463801"/>
            <a:ext cx="9469719" cy="8267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b="1" spc="-150" dirty="0">
                <a:latin typeface="+mn-lt"/>
                <a:cs typeface="Futura Condensed Medium" panose="020B0602020204020303" pitchFamily="34" charset="-79"/>
              </a:rPr>
              <a:t>Yürütme ve </a:t>
            </a:r>
            <a:r>
              <a:rPr lang="tr-TR" sz="3200" b="1" spc="-150" dirty="0" err="1">
                <a:latin typeface="+mn-lt"/>
                <a:cs typeface="Futura Condensed Medium" panose="020B0602020204020303" pitchFamily="34" charset="-79"/>
              </a:rPr>
              <a:t>Temsiliyet</a:t>
            </a:r>
            <a:endParaRPr lang="de-DE" sz="3200" b="1" spc="-150" dirty="0">
              <a:latin typeface="+mn-lt"/>
              <a:cs typeface="Futura Condensed Medium" panose="020B0602020204020303" pitchFamily="34" charset="-79"/>
            </a:endParaRPr>
          </a:p>
        </p:txBody>
      </p:sp>
    </p:spTree>
    <p:extLst>
      <p:ext uri="{BB962C8B-B14F-4D97-AF65-F5344CB8AC3E}">
        <p14:creationId xmlns:p14="http://schemas.microsoft.com/office/powerpoint/2010/main" val="3196841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855434" y="212483"/>
            <a:ext cx="7732450" cy="830997"/>
          </a:xfrm>
          <a:prstGeom prst="rect">
            <a:avLst/>
          </a:prstGeom>
          <a:noFill/>
        </p:spPr>
        <p:txBody>
          <a:bodyPr wrap="square" rtlCol="0" anchor="ctr">
            <a:spAutoFit/>
          </a:bodyPr>
          <a:lstStyle/>
          <a:p>
            <a:r>
              <a:rPr lang="tr-TR" sz="2400" b="1" dirty="0">
                <a:solidFill>
                  <a:schemeClr val="bg1"/>
                </a:solidFill>
              </a:rPr>
              <a:t>YÖNETİM KURULUNUN </a:t>
            </a:r>
          </a:p>
          <a:p>
            <a:r>
              <a:rPr lang="tr-TR" sz="2400" b="1" dirty="0">
                <a:solidFill>
                  <a:schemeClr val="bg1"/>
                </a:solidFill>
              </a:rPr>
              <a:t>OLUŞUMU, GÖREV VE SORUMLULUKLARI</a:t>
            </a:r>
          </a:p>
        </p:txBody>
      </p:sp>
      <p:sp>
        <p:nvSpPr>
          <p:cNvPr id="4" name="Titel 1">
            <a:extLst>
              <a:ext uri="{FF2B5EF4-FFF2-40B4-BE49-F238E27FC236}">
                <a16:creationId xmlns:a16="http://schemas.microsoft.com/office/drawing/2014/main" id="{280BAB6B-B32A-4568-8AA5-16FC6EE1CF39}"/>
              </a:ext>
            </a:extLst>
          </p:cNvPr>
          <p:cNvSpPr txBox="1">
            <a:spLocks/>
          </p:cNvSpPr>
          <p:nvPr/>
        </p:nvSpPr>
        <p:spPr>
          <a:xfrm>
            <a:off x="908278" y="1463801"/>
            <a:ext cx="9212266" cy="8267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spc="-150" dirty="0">
                <a:latin typeface="+mn-lt"/>
                <a:cs typeface="Futura Condensed Medium" panose="020B0602020204020303" pitchFamily="34" charset="-79"/>
              </a:rPr>
              <a:t>Oluşumu</a:t>
            </a:r>
            <a:endParaRPr lang="de-DE" sz="3600" b="1" spc="-150" dirty="0">
              <a:latin typeface="+mn-lt"/>
              <a:cs typeface="Futura Condensed Medium" panose="020B0602020204020303" pitchFamily="34" charset="-79"/>
            </a:endParaRPr>
          </a:p>
        </p:txBody>
      </p:sp>
      <p:sp>
        <p:nvSpPr>
          <p:cNvPr id="5" name="Rectangle 3">
            <a:extLst>
              <a:ext uri="{FF2B5EF4-FFF2-40B4-BE49-F238E27FC236}">
                <a16:creationId xmlns:a16="http://schemas.microsoft.com/office/drawing/2014/main" id="{B168B8AE-3767-4CB3-A388-3B570706DEC2}"/>
              </a:ext>
            </a:extLst>
          </p:cNvPr>
          <p:cNvSpPr txBox="1">
            <a:spLocks noChangeArrowheads="1"/>
          </p:cNvSpPr>
          <p:nvPr/>
        </p:nvSpPr>
        <p:spPr>
          <a:xfrm>
            <a:off x="470516" y="1935333"/>
            <a:ext cx="10599938" cy="4426854"/>
          </a:xfrm>
          <a:prstGeom prst="rect">
            <a:avLst/>
          </a:prstGeom>
        </p:spPr>
        <p:txBody>
          <a:bodyPr>
            <a:noAutofit/>
          </a:bodyPr>
          <a:lstStyle>
            <a:lvl1pPr marL="0" indent="0" algn="ctr" defTabSz="457200" rtl="0" eaLnBrk="1" latinLnBrk="0" hangingPunct="1">
              <a:spcBef>
                <a:spcPct val="20000"/>
              </a:spcBef>
              <a:buFont typeface="Arial"/>
              <a:buNone/>
              <a:defRPr sz="3200" b="0" i="0" kern="1200" spc="150" baseline="0">
                <a:solidFill>
                  <a:srgbClr val="FFFFFF"/>
                </a:solidFill>
                <a:latin typeface="Futura Condensed"/>
                <a:ea typeface="+mn-ea"/>
                <a:cs typeface="Futura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ct val="50000"/>
              </a:spcBef>
            </a:pPr>
            <a:r>
              <a:rPr lang="tr-TR" sz="2800" b="1" dirty="0">
                <a:solidFill>
                  <a:schemeClr val="tx2"/>
                </a:solidFill>
                <a:latin typeface="+mn-lt"/>
              </a:rPr>
              <a:t>	</a:t>
            </a:r>
          </a:p>
          <a:p>
            <a:pPr algn="just">
              <a:spcBef>
                <a:spcPct val="50000"/>
              </a:spcBef>
            </a:pPr>
            <a:r>
              <a:rPr lang="tr-TR" sz="2400" dirty="0">
                <a:solidFill>
                  <a:schemeClr val="tx1"/>
                </a:solidFill>
                <a:latin typeface="+mn-lt"/>
              </a:rPr>
              <a:t>Genel Kurul tarafından seçilen; beş </a:t>
            </a:r>
            <a:r>
              <a:rPr lang="tr-TR" sz="2400" u="sng" dirty="0">
                <a:solidFill>
                  <a:schemeClr val="tx1"/>
                </a:solidFill>
                <a:latin typeface="+mn-lt"/>
              </a:rPr>
              <a:t>asıl</a:t>
            </a:r>
            <a:r>
              <a:rPr lang="tr-TR" sz="2400" dirty="0">
                <a:solidFill>
                  <a:schemeClr val="tx1"/>
                </a:solidFill>
                <a:latin typeface="+mn-lt"/>
              </a:rPr>
              <a:t> ve beş </a:t>
            </a:r>
            <a:r>
              <a:rPr lang="tr-TR" sz="2400" u="sng" dirty="0">
                <a:solidFill>
                  <a:schemeClr val="tx1"/>
                </a:solidFill>
                <a:latin typeface="+mn-lt"/>
              </a:rPr>
              <a:t>yedek</a:t>
            </a:r>
            <a:r>
              <a:rPr lang="tr-TR" sz="2400" dirty="0">
                <a:solidFill>
                  <a:schemeClr val="tx1"/>
                </a:solidFill>
                <a:latin typeface="+mn-lt"/>
              </a:rPr>
              <a:t> üyeden az olmamak üzere dernek tüzüğünde belirtilen sayıda üyeden oluşur;</a:t>
            </a:r>
          </a:p>
          <a:p>
            <a:pPr marL="1200150" lvl="1" indent="-457200" algn="just">
              <a:spcBef>
                <a:spcPts val="1200"/>
              </a:spcBef>
              <a:buFont typeface="Arial" panose="020B0604020202020204" pitchFamily="34" charset="0"/>
              <a:buChar char="•"/>
            </a:pPr>
            <a:r>
              <a:rPr lang="tr-TR" sz="2400" spc="-150" dirty="0">
                <a:ea typeface="ＭＳ Ｐゴシック" pitchFamily="34" charset="-128"/>
              </a:rPr>
              <a:t>Başkan</a:t>
            </a:r>
          </a:p>
          <a:p>
            <a:pPr marL="1200150" lvl="1" indent="-457200" algn="just">
              <a:spcBef>
                <a:spcPts val="1200"/>
              </a:spcBef>
              <a:buFont typeface="Arial" panose="020B0604020202020204" pitchFamily="34" charset="0"/>
              <a:buChar char="•"/>
            </a:pPr>
            <a:r>
              <a:rPr lang="tr-TR" sz="2400" spc="-150" dirty="0">
                <a:ea typeface="ＭＳ Ｐゴシック" pitchFamily="34" charset="-128"/>
              </a:rPr>
              <a:t>Başkan Yardımcısı</a:t>
            </a:r>
          </a:p>
          <a:p>
            <a:pPr marL="1200150" lvl="1" indent="-457200" algn="just">
              <a:spcBef>
                <a:spcPts val="1200"/>
              </a:spcBef>
              <a:buFont typeface="Arial" panose="020B0604020202020204" pitchFamily="34" charset="0"/>
              <a:buChar char="•"/>
            </a:pPr>
            <a:r>
              <a:rPr lang="tr-TR" sz="2400" spc="-150" dirty="0">
                <a:ea typeface="ＭＳ Ｐゴシック" pitchFamily="34" charset="-128"/>
              </a:rPr>
              <a:t>Sekreter</a:t>
            </a:r>
          </a:p>
          <a:p>
            <a:pPr marL="1200150" lvl="1" indent="-457200" algn="just">
              <a:spcBef>
                <a:spcPts val="1200"/>
              </a:spcBef>
              <a:buFont typeface="Arial" panose="020B0604020202020204" pitchFamily="34" charset="0"/>
              <a:buChar char="•"/>
            </a:pPr>
            <a:r>
              <a:rPr lang="tr-TR" sz="2400" spc="-150" dirty="0">
                <a:ea typeface="ＭＳ Ｐゴシック" pitchFamily="34" charset="-128"/>
              </a:rPr>
              <a:t>Sayman</a:t>
            </a:r>
          </a:p>
          <a:p>
            <a:pPr marL="1200150" lvl="1" indent="-457200" algn="just">
              <a:spcBef>
                <a:spcPts val="1200"/>
              </a:spcBef>
              <a:buFont typeface="Arial" panose="020B0604020202020204" pitchFamily="34" charset="0"/>
              <a:buChar char="•"/>
            </a:pPr>
            <a:r>
              <a:rPr lang="tr-TR" sz="2400" spc="-150" dirty="0">
                <a:ea typeface="ＭＳ Ｐゴシック" pitchFamily="34" charset="-128"/>
              </a:rPr>
              <a:t>Üye</a:t>
            </a:r>
          </a:p>
        </p:txBody>
      </p:sp>
      <p:pic>
        <p:nvPicPr>
          <p:cNvPr id="6" name="Picture 2" descr="C:\Users\İL DERNEKLER\Downloads\yönetim kurulu toplantısı.jpg">
            <a:extLst>
              <a:ext uri="{FF2B5EF4-FFF2-40B4-BE49-F238E27FC236}">
                <a16:creationId xmlns:a16="http://schemas.microsoft.com/office/drawing/2014/main" id="{F7F76ED5-6F92-46F5-ADD0-35FF4317C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544" y="3616833"/>
            <a:ext cx="2784018" cy="240898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59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4646913" cy="461665"/>
          </a:xfrm>
          <a:prstGeom prst="rect">
            <a:avLst/>
          </a:prstGeom>
          <a:noFill/>
        </p:spPr>
        <p:txBody>
          <a:bodyPr wrap="none" rtlCol="0" anchor="ctr">
            <a:spAutoFit/>
          </a:bodyPr>
          <a:lstStyle/>
          <a:p>
            <a:r>
              <a:rPr lang="tr-TR" sz="2400" b="1" dirty="0">
                <a:solidFill>
                  <a:schemeClr val="bg1"/>
                </a:solidFill>
              </a:rPr>
              <a:t>YÖNETİM KURULUNUN GÖREVLERİ</a:t>
            </a:r>
          </a:p>
        </p:txBody>
      </p:sp>
      <p:sp>
        <p:nvSpPr>
          <p:cNvPr id="2" name="Dikdörtgen 1"/>
          <p:cNvSpPr/>
          <p:nvPr/>
        </p:nvSpPr>
        <p:spPr>
          <a:xfrm>
            <a:off x="816746" y="1427148"/>
            <a:ext cx="10720075" cy="6001643"/>
          </a:xfrm>
          <a:prstGeom prst="rect">
            <a:avLst/>
          </a:prstGeom>
        </p:spPr>
        <p:txBody>
          <a:bodyPr wrap="square">
            <a:spAutoFit/>
          </a:bodyPr>
          <a:lstStyle/>
          <a:p>
            <a:pPr marL="342900" indent="-342900" algn="just">
              <a:buFont typeface="Arial" panose="020B0604020202020204" pitchFamily="34" charset="0"/>
              <a:buChar char="•"/>
            </a:pPr>
            <a:r>
              <a:rPr lang="tr-TR" sz="2400" dirty="0"/>
              <a:t>Derneği temsil etmek veya bu hususta kendi üyelerinden bir veya birkaçına yetki vermek</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Gelir ve gider hesaplarına ilişkin işlemleri yapmak ve gelecek döneme ait bütçeyi hazırlayarak genel kurula sunmak</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Derneğin çalışmaları ile ilgili yönetmelikleri hazırlayarak genel kurul onayına sunmak</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Genel kurulun verdiği yetki ile taşınmaz mal satın almak, derneğe ait taşınır ve taşınmaz malları satmak, bina veya tesis inşa ettirmek, kira sözleşmesi yapmak, dernek lehine rehin ipotek veya ayni haklar tesis ettirmek</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Gerekli görülen yerlerde temsilcilik açılmasını sağlamak</a:t>
            </a:r>
            <a:endParaRPr lang="tr-TR" sz="2400" spc="-150" dirty="0">
              <a:ea typeface="ＭＳ Ｐゴシック" pitchFamily="34" charset="-128"/>
            </a:endParaRPr>
          </a:p>
          <a:p>
            <a:pPr algn="just"/>
            <a:endParaRPr lang="tr-TR" sz="2400" b="1" dirty="0">
              <a:solidFill>
                <a:schemeClr val="tx2"/>
              </a:solidFill>
            </a:endParaRPr>
          </a:p>
          <a:p>
            <a:pPr algn="just"/>
            <a:endParaRPr lang="tr-TR" sz="2400" dirty="0"/>
          </a:p>
        </p:txBody>
      </p:sp>
    </p:spTree>
    <p:extLst>
      <p:ext uri="{BB962C8B-B14F-4D97-AF65-F5344CB8AC3E}">
        <p14:creationId xmlns:p14="http://schemas.microsoft.com/office/powerpoint/2010/main" val="553506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4646913" cy="461665"/>
          </a:xfrm>
          <a:prstGeom prst="rect">
            <a:avLst/>
          </a:prstGeom>
          <a:noFill/>
        </p:spPr>
        <p:txBody>
          <a:bodyPr wrap="none" rtlCol="0" anchor="ctr">
            <a:spAutoFit/>
          </a:bodyPr>
          <a:lstStyle/>
          <a:p>
            <a:r>
              <a:rPr lang="tr-TR" sz="2400" b="1" dirty="0">
                <a:solidFill>
                  <a:schemeClr val="bg1"/>
                </a:solidFill>
              </a:rPr>
              <a:t>YÖNETİM KURULUNUN GÖREVLERİ</a:t>
            </a:r>
          </a:p>
        </p:txBody>
      </p:sp>
      <p:sp>
        <p:nvSpPr>
          <p:cNvPr id="2" name="Dikdörtgen 1"/>
          <p:cNvSpPr/>
          <p:nvPr/>
        </p:nvSpPr>
        <p:spPr>
          <a:xfrm>
            <a:off x="577050" y="1427148"/>
            <a:ext cx="10959772" cy="5632311"/>
          </a:xfrm>
          <a:prstGeom prst="rect">
            <a:avLst/>
          </a:prstGeom>
        </p:spPr>
        <p:txBody>
          <a:bodyPr wrap="square">
            <a:spAutoFit/>
          </a:bodyPr>
          <a:lstStyle/>
          <a:p>
            <a:pPr marL="342900" indent="-342900" algn="just">
              <a:buFont typeface="Arial" panose="020B0604020202020204" pitchFamily="34" charset="0"/>
              <a:buChar char="•"/>
            </a:pPr>
            <a:r>
              <a:rPr lang="tr-TR" sz="2400" dirty="0"/>
              <a:t>Genel kurulda alınan kararları uygulamak</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Her faaliyet yılı sonunda derneğin işletme hesabı tablosu veya bilanço ve gelir tablosu ile yönetim kurulu çalışmalarını açıklayan raporunu düzenlemek,  toplandığında genel kurula sunmak</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Bütçenin uygulanmasını sağlamak</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Derneğe üye alınması veya üyelikten çıkarılma hususlarında karar vermek</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Derneğin amacını gerçekleştirmek için her çeşit kararı almak ve uygulamak</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Mevzuatın kendisine verdiği diğer görevleri yapmak ve yetkileri kullanmak</a:t>
            </a:r>
            <a:endParaRPr lang="tr-TR" altLang="tr-TR" sz="2400" dirty="0"/>
          </a:p>
          <a:p>
            <a:pPr algn="just"/>
            <a:endParaRPr lang="tr-TR" sz="2400" dirty="0"/>
          </a:p>
          <a:p>
            <a:pPr algn="just"/>
            <a:endParaRPr lang="tr-TR" sz="2400" dirty="0"/>
          </a:p>
        </p:txBody>
      </p:sp>
    </p:spTree>
    <p:extLst>
      <p:ext uri="{BB962C8B-B14F-4D97-AF65-F5344CB8AC3E}">
        <p14:creationId xmlns:p14="http://schemas.microsoft.com/office/powerpoint/2010/main" val="1317884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4105355" cy="461665"/>
          </a:xfrm>
          <a:prstGeom prst="rect">
            <a:avLst/>
          </a:prstGeom>
          <a:noFill/>
        </p:spPr>
        <p:txBody>
          <a:bodyPr wrap="none" rtlCol="0" anchor="ctr">
            <a:spAutoFit/>
          </a:bodyPr>
          <a:lstStyle/>
          <a:p>
            <a:r>
              <a:rPr lang="tr-TR" sz="2400" b="1" dirty="0">
                <a:solidFill>
                  <a:schemeClr val="bg1"/>
                </a:solidFill>
              </a:rPr>
              <a:t>TOPLANTI KARAR YETER SAYISI</a:t>
            </a:r>
          </a:p>
        </p:txBody>
      </p:sp>
      <p:sp>
        <p:nvSpPr>
          <p:cNvPr id="2" name="Dikdörtgen 1"/>
          <p:cNvSpPr/>
          <p:nvPr/>
        </p:nvSpPr>
        <p:spPr>
          <a:xfrm>
            <a:off x="577049" y="1427148"/>
            <a:ext cx="11434437" cy="2677656"/>
          </a:xfrm>
          <a:prstGeom prst="rect">
            <a:avLst/>
          </a:prstGeom>
        </p:spPr>
        <p:txBody>
          <a:bodyPr wrap="square">
            <a:spAutoFit/>
          </a:bodyPr>
          <a:lstStyle/>
          <a:p>
            <a:pPr marL="457200" indent="-457200" algn="just">
              <a:spcBef>
                <a:spcPct val="50000"/>
              </a:spcBef>
              <a:buFont typeface="Arial" panose="020B0604020202020204" pitchFamily="34" charset="0"/>
              <a:buChar char="•"/>
            </a:pPr>
            <a:endParaRPr lang="en-GB" altLang="tr-TR" sz="2400" b="1" dirty="0">
              <a:solidFill>
                <a:schemeClr val="tx2"/>
              </a:solidFill>
            </a:endParaRPr>
          </a:p>
          <a:p>
            <a:pPr>
              <a:lnSpc>
                <a:spcPct val="125000"/>
              </a:lnSpc>
              <a:buSzPct val="65000"/>
            </a:pPr>
            <a:r>
              <a:rPr lang="tr-TR" sz="2400" b="1" spc="-150" dirty="0">
                <a:solidFill>
                  <a:schemeClr val="tx2"/>
                </a:solidFill>
                <a:ea typeface="ＭＳ Ｐゴシック" pitchFamily="34" charset="-128"/>
              </a:rPr>
              <a:t>	</a:t>
            </a:r>
          </a:p>
          <a:p>
            <a:pPr>
              <a:lnSpc>
                <a:spcPct val="125000"/>
              </a:lnSpc>
              <a:buSzPct val="65000"/>
            </a:pPr>
            <a:endParaRPr lang="tr-TR" sz="2400" b="1" spc="-150" dirty="0">
              <a:solidFill>
                <a:schemeClr val="tx2"/>
              </a:solidFill>
              <a:ea typeface="ＭＳ Ｐゴシック" pitchFamily="34" charset="-128"/>
            </a:endParaRPr>
          </a:p>
          <a:p>
            <a:pPr>
              <a:lnSpc>
                <a:spcPct val="125000"/>
              </a:lnSpc>
              <a:buSzPct val="65000"/>
            </a:pPr>
            <a:endParaRPr lang="tr-TR" sz="2400" b="1" spc="-150" dirty="0">
              <a:solidFill>
                <a:schemeClr val="tx2"/>
              </a:solidFill>
              <a:ea typeface="ＭＳ Ｐゴシック" pitchFamily="34" charset="-128"/>
            </a:endParaRPr>
          </a:p>
          <a:p>
            <a:pPr>
              <a:lnSpc>
                <a:spcPct val="125000"/>
              </a:lnSpc>
              <a:buSzPct val="65000"/>
            </a:pPr>
            <a:r>
              <a:rPr lang="tr-TR" sz="2400" spc="-150" dirty="0">
                <a:ea typeface="ＭＳ Ｐゴシック" pitchFamily="34" charset="-128"/>
              </a:rPr>
              <a:t>              Yönetim Kurulu; Üye tamsayısının </a:t>
            </a:r>
            <a:r>
              <a:rPr lang="tr-TR" sz="2400" b="1" spc="-150" dirty="0">
                <a:ea typeface="ＭＳ Ｐゴシック" pitchFamily="34" charset="-128"/>
              </a:rPr>
              <a:t>salt çoğunluğuyla </a:t>
            </a:r>
            <a:r>
              <a:rPr lang="tr-TR" sz="2400" spc="-150" dirty="0">
                <a:ea typeface="ＭＳ Ｐゴシック" pitchFamily="34" charset="-128"/>
              </a:rPr>
              <a:t>toplanabilir ve karar alır.</a:t>
            </a:r>
          </a:p>
          <a:p>
            <a:pPr algn="just"/>
            <a:endParaRPr lang="tr-TR" sz="2400" dirty="0"/>
          </a:p>
        </p:txBody>
      </p:sp>
    </p:spTree>
    <p:extLst>
      <p:ext uri="{BB962C8B-B14F-4D97-AF65-F5344CB8AC3E}">
        <p14:creationId xmlns:p14="http://schemas.microsoft.com/office/powerpoint/2010/main" val="1465328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2050742" y="204779"/>
            <a:ext cx="6747030" cy="1200329"/>
          </a:xfrm>
          <a:prstGeom prst="rect">
            <a:avLst/>
          </a:prstGeom>
          <a:noFill/>
        </p:spPr>
        <p:txBody>
          <a:bodyPr wrap="square" rtlCol="0" anchor="ctr">
            <a:spAutoFit/>
          </a:bodyPr>
          <a:lstStyle/>
          <a:p>
            <a:r>
              <a:rPr lang="tr-TR" sz="2400" b="1" dirty="0">
                <a:solidFill>
                  <a:schemeClr val="bg1"/>
                </a:solidFill>
              </a:rPr>
              <a:t>DENETİM KURULU OLUŞUMU, GÖREV VE SORUMLULUKLARI</a:t>
            </a:r>
          </a:p>
          <a:p>
            <a:endParaRPr lang="tr-TR" sz="2400" b="1" dirty="0">
              <a:solidFill>
                <a:schemeClr val="bg1"/>
              </a:solidFill>
            </a:endParaRPr>
          </a:p>
        </p:txBody>
      </p:sp>
      <p:sp>
        <p:nvSpPr>
          <p:cNvPr id="2" name="Dikdörtgen 1"/>
          <p:cNvSpPr/>
          <p:nvPr/>
        </p:nvSpPr>
        <p:spPr>
          <a:xfrm>
            <a:off x="658026" y="1427148"/>
            <a:ext cx="10878796" cy="4228850"/>
          </a:xfrm>
          <a:prstGeom prst="rect">
            <a:avLst/>
          </a:prstGeom>
        </p:spPr>
        <p:txBody>
          <a:bodyPr wrap="square">
            <a:spAutoFit/>
          </a:bodyPr>
          <a:lstStyle/>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endParaRPr lang="tr-TR" sz="2400" dirty="0"/>
          </a:p>
          <a:p>
            <a:pPr algn="just"/>
            <a:r>
              <a:rPr lang="tr-TR" sz="2400" dirty="0"/>
              <a:t>Denetim kurulu, </a:t>
            </a:r>
            <a:r>
              <a:rPr lang="tr-TR" sz="2400" b="1" u="sng" dirty="0"/>
              <a:t>üç asıl ve üç yedek </a:t>
            </a:r>
            <a:r>
              <a:rPr lang="tr-TR" sz="2400" dirty="0"/>
              <a:t>üyeden az olmamak üzere dernek tüzüğünde belirtilen sayıda üyeden oluşur.</a:t>
            </a:r>
          </a:p>
          <a:p>
            <a:pPr algn="just"/>
            <a:endParaRPr lang="tr-TR" sz="2400" dirty="0"/>
          </a:p>
          <a:p>
            <a:pPr algn="just"/>
            <a:endParaRPr lang="tr-TR" sz="2400" dirty="0"/>
          </a:p>
          <a:p>
            <a:pPr algn="just"/>
            <a:r>
              <a:rPr lang="tr-TR" sz="2400" dirty="0"/>
              <a:t>Denetim kurulu, denetleme görevini, dernek tüzüğünde belirtilen esas ve usullere göre yapar; denetleme sonuçlarını bir raporla yönetim kuruluna ve genel kurula sunar.</a:t>
            </a:r>
          </a:p>
          <a:p>
            <a:pPr marL="342900" indent="-342900" algn="just">
              <a:spcBef>
                <a:spcPct val="30000"/>
              </a:spcBef>
              <a:buClr>
                <a:srgbClr val="FF0000"/>
              </a:buClr>
              <a:buFont typeface="Wingdings" panose="05000000000000000000" pitchFamily="2" charset="2"/>
              <a:buChar char="Ø"/>
              <a:defRPr/>
            </a:pPr>
            <a:endParaRPr lang="tr-TR" sz="2400" dirty="0"/>
          </a:p>
          <a:p>
            <a:pPr algn="just">
              <a:lnSpc>
                <a:spcPct val="90000"/>
              </a:lnSpc>
            </a:pPr>
            <a:endParaRPr lang="tr-TR" sz="2400" dirty="0"/>
          </a:p>
          <a:p>
            <a:pPr algn="just"/>
            <a:endParaRPr lang="tr-TR" sz="2400" dirty="0"/>
          </a:p>
        </p:txBody>
      </p:sp>
    </p:spTree>
    <p:extLst>
      <p:ext uri="{BB962C8B-B14F-4D97-AF65-F5344CB8AC3E}">
        <p14:creationId xmlns:p14="http://schemas.microsoft.com/office/powerpoint/2010/main" val="3080649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3605474" cy="461665"/>
          </a:xfrm>
          <a:prstGeom prst="rect">
            <a:avLst/>
          </a:prstGeom>
          <a:noFill/>
        </p:spPr>
        <p:txBody>
          <a:bodyPr wrap="none" rtlCol="0" anchor="ctr">
            <a:spAutoFit/>
          </a:bodyPr>
          <a:lstStyle/>
          <a:p>
            <a:r>
              <a:rPr lang="tr-TR" sz="2400" b="1" dirty="0">
                <a:solidFill>
                  <a:schemeClr val="bg1"/>
                </a:solidFill>
              </a:rPr>
              <a:t>DERNEKLERDE İÇ DENETİM</a:t>
            </a:r>
          </a:p>
        </p:txBody>
      </p:sp>
      <p:sp>
        <p:nvSpPr>
          <p:cNvPr id="2" name="Dikdörtgen 1"/>
          <p:cNvSpPr/>
          <p:nvPr/>
        </p:nvSpPr>
        <p:spPr>
          <a:xfrm>
            <a:off x="658026" y="1427148"/>
            <a:ext cx="10878796" cy="5336846"/>
          </a:xfrm>
          <a:prstGeom prst="rect">
            <a:avLst/>
          </a:prstGeom>
        </p:spPr>
        <p:txBody>
          <a:bodyPr wrap="square">
            <a:spAutoFit/>
          </a:bodyPr>
          <a:lstStyle/>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endParaRPr lang="tr-TR" sz="2400" dirty="0"/>
          </a:p>
          <a:p>
            <a:pPr marL="342900" indent="-342900" algn="just">
              <a:lnSpc>
                <a:spcPct val="150000"/>
              </a:lnSpc>
              <a:buFont typeface="Arial" panose="020B0604020202020204" pitchFamily="34" charset="0"/>
              <a:buChar char="•"/>
            </a:pPr>
            <a:r>
              <a:rPr lang="tr-TR" sz="2400" dirty="0"/>
              <a:t>Derneklerde iç denetim esastır. </a:t>
            </a:r>
          </a:p>
          <a:p>
            <a:pPr marL="342900" indent="-342900" algn="just">
              <a:lnSpc>
                <a:spcPct val="150000"/>
              </a:lnSpc>
              <a:buFont typeface="Arial" panose="020B0604020202020204" pitchFamily="34" charset="0"/>
              <a:buChar char="•"/>
            </a:pPr>
            <a:r>
              <a:rPr lang="tr-TR" sz="2400" dirty="0"/>
              <a:t>Genel kurul, yönetim kurulu veya denetim kurulu tarafından iç denetim yapılabileceği gibi, </a:t>
            </a:r>
          </a:p>
          <a:p>
            <a:pPr marL="342900" indent="-342900" algn="just">
              <a:lnSpc>
                <a:spcPct val="150000"/>
              </a:lnSpc>
              <a:buFont typeface="Arial" panose="020B0604020202020204" pitchFamily="34" charset="0"/>
              <a:buChar char="•"/>
            </a:pPr>
            <a:r>
              <a:rPr lang="tr-TR" sz="2400" dirty="0"/>
              <a:t>Bağımsız denetim kuruluşlarına da denetim yaptırılabilir. </a:t>
            </a:r>
          </a:p>
          <a:p>
            <a:pPr marL="342900" indent="-342900" algn="just">
              <a:lnSpc>
                <a:spcPct val="150000"/>
              </a:lnSpc>
              <a:buFont typeface="Arial" panose="020B0604020202020204" pitchFamily="34" charset="0"/>
              <a:buChar char="•"/>
            </a:pPr>
            <a:r>
              <a:rPr lang="tr-TR" sz="2400" dirty="0"/>
              <a:t>Genel kurul, yönetim kurulu veya bağımsız denetim kuruluşlarınca denetim yapılmış olması, denetim kurulunun yükümlülüğünü ortadan kaldırmaz.</a:t>
            </a:r>
          </a:p>
          <a:p>
            <a:pPr marL="342900" indent="-342900" algn="just">
              <a:spcBef>
                <a:spcPct val="30000"/>
              </a:spcBef>
              <a:buClr>
                <a:srgbClr val="FF0000"/>
              </a:buClr>
              <a:buFont typeface="Wingdings" panose="05000000000000000000" pitchFamily="2" charset="2"/>
              <a:buChar char="Ø"/>
              <a:defRPr/>
            </a:pPr>
            <a:endParaRPr lang="tr-TR" sz="2400" dirty="0"/>
          </a:p>
          <a:p>
            <a:pPr algn="just">
              <a:lnSpc>
                <a:spcPct val="90000"/>
              </a:lnSpc>
            </a:pPr>
            <a:endParaRPr lang="tr-TR" sz="2400" dirty="0"/>
          </a:p>
          <a:p>
            <a:pPr algn="just"/>
            <a:endParaRPr lang="tr-TR" sz="2400" dirty="0"/>
          </a:p>
        </p:txBody>
      </p:sp>
    </p:spTree>
    <p:extLst>
      <p:ext uri="{BB962C8B-B14F-4D97-AF65-F5344CB8AC3E}">
        <p14:creationId xmlns:p14="http://schemas.microsoft.com/office/powerpoint/2010/main" val="3877268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3605474" cy="461665"/>
          </a:xfrm>
          <a:prstGeom prst="rect">
            <a:avLst/>
          </a:prstGeom>
          <a:noFill/>
        </p:spPr>
        <p:txBody>
          <a:bodyPr wrap="none" rtlCol="0" anchor="ctr">
            <a:spAutoFit/>
          </a:bodyPr>
          <a:lstStyle/>
          <a:p>
            <a:r>
              <a:rPr lang="tr-TR" sz="2400" b="1" dirty="0">
                <a:solidFill>
                  <a:schemeClr val="bg1"/>
                </a:solidFill>
              </a:rPr>
              <a:t>DERNEKLERDE İÇ DENETİM</a:t>
            </a:r>
          </a:p>
        </p:txBody>
      </p:sp>
      <p:sp>
        <p:nvSpPr>
          <p:cNvPr id="2" name="Dikdörtgen 1"/>
          <p:cNvSpPr/>
          <p:nvPr/>
        </p:nvSpPr>
        <p:spPr>
          <a:xfrm>
            <a:off x="658026" y="1427148"/>
            <a:ext cx="10878796" cy="5706177"/>
          </a:xfrm>
          <a:prstGeom prst="rect">
            <a:avLst/>
          </a:prstGeom>
        </p:spPr>
        <p:txBody>
          <a:bodyPr wrap="square">
            <a:spAutoFit/>
          </a:bodyPr>
          <a:lstStyle/>
          <a:p>
            <a:r>
              <a:rPr lang="tr-TR" sz="2400" dirty="0"/>
              <a:t>Denetim Kurulu; </a:t>
            </a:r>
          </a:p>
          <a:p>
            <a:pPr marL="342900" indent="-342900" algn="just">
              <a:buFont typeface="Arial" panose="020B0604020202020204" pitchFamily="34" charset="0"/>
              <a:buChar char="•"/>
            </a:pPr>
            <a:r>
              <a:rPr lang="tr-TR" sz="2400" dirty="0"/>
              <a:t>Derneğin tüzüğünde gösterilen amaç ve amacın gerçekleştirilmesi için sürdürüleceği belirtilen çalışma konuları doğrultusunda faaliyet gösterip göstermediğini</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Defter, hesap ve kayıtların mevzuata ve dernek tüzüğüne uygun olarak tutulup tutulmadığını</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Dernek tüzüğünde tespit edilen esas ve usullere göre ve </a:t>
            </a:r>
            <a:r>
              <a:rPr lang="tr-TR" sz="2400" b="1" dirty="0"/>
              <a:t>bir yılı geçmeyen aralıklarla </a:t>
            </a:r>
            <a:r>
              <a:rPr lang="tr-TR" sz="2400" dirty="0"/>
              <a:t>denetler.</a:t>
            </a:r>
          </a:p>
          <a:p>
            <a:endParaRPr lang="tr-TR" sz="2400" dirty="0"/>
          </a:p>
          <a:p>
            <a:pPr algn="just"/>
            <a:r>
              <a:rPr lang="tr-TR" sz="2400" dirty="0"/>
              <a:t>Denetim sonuçlarını bir rapor halinde yönetim kuruluna ve toplandığında genel kurula sunar. </a:t>
            </a:r>
          </a:p>
          <a:p>
            <a:pPr algn="just">
              <a:spcBef>
                <a:spcPct val="30000"/>
              </a:spcBef>
              <a:buClr>
                <a:srgbClr val="FF0000"/>
              </a:buClr>
              <a:defRPr/>
            </a:pPr>
            <a:endParaRPr lang="tr-TR" sz="2400" dirty="0"/>
          </a:p>
          <a:p>
            <a:pPr algn="just">
              <a:lnSpc>
                <a:spcPct val="90000"/>
              </a:lnSpc>
            </a:pPr>
            <a:endParaRPr lang="tr-TR" sz="2400" dirty="0"/>
          </a:p>
          <a:p>
            <a:pPr algn="just"/>
            <a:endParaRPr lang="tr-TR" sz="2400" dirty="0"/>
          </a:p>
        </p:txBody>
      </p:sp>
    </p:spTree>
    <p:extLst>
      <p:ext uri="{BB962C8B-B14F-4D97-AF65-F5344CB8AC3E}">
        <p14:creationId xmlns:p14="http://schemas.microsoft.com/office/powerpoint/2010/main" val="2510451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452455" cy="461665"/>
          </a:xfrm>
          <a:prstGeom prst="rect">
            <a:avLst/>
          </a:prstGeom>
          <a:noFill/>
        </p:spPr>
        <p:txBody>
          <a:bodyPr wrap="none" rtlCol="0" anchor="ctr">
            <a:spAutoFit/>
          </a:bodyPr>
          <a:lstStyle/>
          <a:p>
            <a:r>
              <a:rPr lang="tr-TR" sz="2400" b="1" dirty="0">
                <a:solidFill>
                  <a:schemeClr val="bg1"/>
                </a:solidFill>
              </a:rPr>
              <a:t>İÇ DENETİMDE İNCELENECEK HUSUSLAR</a:t>
            </a:r>
          </a:p>
        </p:txBody>
      </p:sp>
      <p:sp>
        <p:nvSpPr>
          <p:cNvPr id="2" name="Dikdörtgen 1"/>
          <p:cNvSpPr/>
          <p:nvPr/>
        </p:nvSpPr>
        <p:spPr>
          <a:xfrm>
            <a:off x="523783" y="1427148"/>
            <a:ext cx="4412201" cy="5955476"/>
          </a:xfrm>
          <a:prstGeom prst="rect">
            <a:avLst/>
          </a:prstGeom>
        </p:spPr>
        <p:txBody>
          <a:bodyPr wrap="square">
            <a:spAutoFit/>
          </a:bodyPr>
          <a:lstStyle/>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Dernek Üyelik İşlemleri</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Genel Kurul Toplantıları</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Dernek Faaliyetleri</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Yurt Dışından Yardım Alma</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Derneğin Defterleri ve Kayıt Yöntemleri</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Derneğin Giderleri</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Alındı Belgeleri</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rPr>
              <a:t>Dernek Lokali</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Derneğin Diğer Tesisleri</a:t>
            </a:r>
          </a:p>
          <a:p>
            <a:pPr algn="just">
              <a:lnSpc>
                <a:spcPct val="110000"/>
              </a:lnSpc>
              <a:spcBef>
                <a:spcPts val="600"/>
              </a:spcBef>
            </a:pPr>
            <a:endParaRPr lang="tr-TR" sz="2400" dirty="0"/>
          </a:p>
          <a:p>
            <a:pPr algn="just">
              <a:lnSpc>
                <a:spcPct val="90000"/>
              </a:lnSpc>
            </a:pPr>
            <a:endParaRPr lang="tr-TR" sz="2400" dirty="0"/>
          </a:p>
          <a:p>
            <a:pPr algn="just"/>
            <a:endParaRPr lang="tr-TR" sz="2400" dirty="0"/>
          </a:p>
        </p:txBody>
      </p:sp>
      <p:sp>
        <p:nvSpPr>
          <p:cNvPr id="4" name="Dikdörtgen 3">
            <a:extLst>
              <a:ext uri="{FF2B5EF4-FFF2-40B4-BE49-F238E27FC236}">
                <a16:creationId xmlns:a16="http://schemas.microsoft.com/office/drawing/2014/main" id="{B18D32FB-093C-480B-A5EF-D72469B1E36B}"/>
              </a:ext>
            </a:extLst>
          </p:cNvPr>
          <p:cNvSpPr/>
          <p:nvPr/>
        </p:nvSpPr>
        <p:spPr>
          <a:xfrm>
            <a:off x="6507332" y="310718"/>
            <a:ext cx="5026642" cy="6844951"/>
          </a:xfrm>
          <a:prstGeom prst="rect">
            <a:avLst/>
          </a:prstGeom>
        </p:spPr>
        <p:txBody>
          <a:bodyPr wrap="square">
            <a:spAutoFit/>
          </a:bodyPr>
          <a:lstStyle/>
          <a:p>
            <a:pPr marL="342900" indent="-342900" algn="just">
              <a:lnSpc>
                <a:spcPct val="110000"/>
              </a:lnSpc>
              <a:spcBef>
                <a:spcPts val="600"/>
              </a:spcBef>
              <a:buClr>
                <a:srgbClr val="237178"/>
              </a:buClr>
              <a:buFont typeface="Wingdings" panose="05000000000000000000" pitchFamily="2" charset="2"/>
              <a:buChar char="ü"/>
            </a:pPr>
            <a:endParaRPr lang="tr-TR" sz="2400" b="1" spc="150" dirty="0">
              <a:solidFill>
                <a:schemeClr val="tx2"/>
              </a:solidFill>
              <a:ea typeface="Cambria Math" pitchFamily="18" charset="0"/>
              <a:cs typeface="Futura Condensed"/>
            </a:endParaRPr>
          </a:p>
          <a:p>
            <a:pPr marL="342900" indent="-342900" algn="just">
              <a:lnSpc>
                <a:spcPct val="110000"/>
              </a:lnSpc>
              <a:spcBef>
                <a:spcPts val="600"/>
              </a:spcBef>
              <a:buClr>
                <a:srgbClr val="237178"/>
              </a:buClr>
              <a:buFont typeface="Wingdings" panose="05000000000000000000" pitchFamily="2" charset="2"/>
              <a:buChar char="ü"/>
            </a:pPr>
            <a:endParaRPr lang="tr-TR" sz="2400" b="1" spc="150" dirty="0">
              <a:solidFill>
                <a:schemeClr val="tx2"/>
              </a:solidFill>
              <a:ea typeface="Cambria Math" pitchFamily="18" charset="0"/>
              <a:cs typeface="Futura Condensed"/>
            </a:endParaRP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Derneğin Sandığı</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Beyanname</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Ortak Projeler</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Platformlar</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Derneğin Taşınmaz Malları</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Yayınlar</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Derneğin Ticari Faaliyetleri</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Derneğin Yardım Toplama Faaliyetleri</a:t>
            </a:r>
          </a:p>
          <a:p>
            <a:pPr marL="342900" indent="-342900" algn="just">
              <a:lnSpc>
                <a:spcPct val="110000"/>
              </a:lnSpc>
              <a:spcBef>
                <a:spcPts val="600"/>
              </a:spcBef>
              <a:buFont typeface="Arial" panose="020B0604020202020204" pitchFamily="34" charset="0"/>
              <a:buChar char="•"/>
            </a:pPr>
            <a:r>
              <a:rPr lang="tr-TR" sz="2400" spc="150" dirty="0">
                <a:ea typeface="Cambria Math" pitchFamily="18" charset="0"/>
                <a:cs typeface="Futura Condensed"/>
              </a:rPr>
              <a:t>Diğer konular şeklinde sıralayabiliriz. </a:t>
            </a:r>
          </a:p>
          <a:p>
            <a:pPr algn="just">
              <a:lnSpc>
                <a:spcPct val="90000"/>
              </a:lnSpc>
            </a:pPr>
            <a:endParaRPr lang="tr-TR" sz="2400" dirty="0"/>
          </a:p>
          <a:p>
            <a:pPr algn="just"/>
            <a:endParaRPr lang="tr-TR" sz="2400" dirty="0"/>
          </a:p>
        </p:txBody>
      </p:sp>
    </p:spTree>
    <p:extLst>
      <p:ext uri="{BB962C8B-B14F-4D97-AF65-F5344CB8AC3E}">
        <p14:creationId xmlns:p14="http://schemas.microsoft.com/office/powerpoint/2010/main" val="100408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452455" cy="461665"/>
          </a:xfrm>
          <a:prstGeom prst="rect">
            <a:avLst/>
          </a:prstGeom>
          <a:noFill/>
        </p:spPr>
        <p:txBody>
          <a:bodyPr wrap="none" rtlCol="0" anchor="ctr">
            <a:spAutoFit/>
          </a:bodyPr>
          <a:lstStyle/>
          <a:p>
            <a:r>
              <a:rPr lang="tr-TR" sz="2400" b="1" dirty="0">
                <a:solidFill>
                  <a:schemeClr val="bg1"/>
                </a:solidFill>
              </a:rPr>
              <a:t>İÇ DENETİMDE İNCELENECEK HUSUSLAR</a:t>
            </a:r>
          </a:p>
        </p:txBody>
      </p:sp>
      <p:sp>
        <p:nvSpPr>
          <p:cNvPr id="2" name="Dikdörtgen 1"/>
          <p:cNvSpPr/>
          <p:nvPr/>
        </p:nvSpPr>
        <p:spPr>
          <a:xfrm>
            <a:off x="1145219" y="1427148"/>
            <a:ext cx="10120544" cy="4231928"/>
          </a:xfrm>
          <a:prstGeom prst="rect">
            <a:avLst/>
          </a:prstGeom>
        </p:spPr>
        <p:txBody>
          <a:bodyPr wrap="square">
            <a:spAutoFit/>
          </a:bodyPr>
          <a:lstStyle/>
          <a:p>
            <a:endParaRPr lang="tr-TR" sz="2400" b="1" dirty="0">
              <a:solidFill>
                <a:schemeClr val="tx2"/>
              </a:solidFill>
            </a:endParaRPr>
          </a:p>
          <a:p>
            <a:endParaRPr lang="tr-TR" sz="2400" b="1" dirty="0">
              <a:solidFill>
                <a:schemeClr val="tx2"/>
              </a:solidFill>
            </a:endParaRPr>
          </a:p>
          <a:p>
            <a:r>
              <a:rPr lang="tr-TR" sz="2400" dirty="0">
                <a:solidFill>
                  <a:schemeClr val="tx2"/>
                </a:solidFill>
              </a:rPr>
              <a:t>Sivil Toplumla İlişkiler Genel Müdürlüğümüzün </a:t>
            </a:r>
          </a:p>
          <a:p>
            <a:r>
              <a:rPr lang="tr-TR" sz="2400" dirty="0">
                <a:solidFill>
                  <a:schemeClr val="tx2"/>
                </a:solidFill>
              </a:rPr>
              <a:t>internet sayfası olan;</a:t>
            </a:r>
          </a:p>
          <a:p>
            <a:endParaRPr lang="tr-TR" sz="2400" b="1" dirty="0">
              <a:solidFill>
                <a:schemeClr val="tx2"/>
              </a:solidFill>
            </a:endParaRPr>
          </a:p>
          <a:p>
            <a:r>
              <a:rPr lang="tr-TR" sz="2400" dirty="0">
                <a:hlinkClick r:id="rId2"/>
              </a:rPr>
              <a:t>https://www.siviltoplum.gov.tr/dernek-ic-denetim-raporu</a:t>
            </a:r>
            <a:endParaRPr lang="tr-TR" sz="2400" b="1" dirty="0">
              <a:solidFill>
                <a:schemeClr val="tx2"/>
              </a:solidFill>
            </a:endParaRPr>
          </a:p>
          <a:p>
            <a:r>
              <a:rPr lang="tr-TR" sz="2400" b="1" dirty="0">
                <a:solidFill>
                  <a:schemeClr val="tx2"/>
                </a:solidFill>
              </a:rPr>
              <a:t>	</a:t>
            </a:r>
          </a:p>
          <a:p>
            <a:r>
              <a:rPr lang="tr-TR" sz="2400" dirty="0">
                <a:solidFill>
                  <a:schemeClr val="tx2"/>
                </a:solidFill>
              </a:rPr>
              <a:t>adresinden temin edilebilmektedir.</a:t>
            </a:r>
          </a:p>
          <a:p>
            <a:pPr algn="just">
              <a:lnSpc>
                <a:spcPct val="110000"/>
              </a:lnSpc>
              <a:spcBef>
                <a:spcPts val="600"/>
              </a:spcBef>
            </a:pPr>
            <a:endParaRPr lang="tr-TR" sz="2400" dirty="0"/>
          </a:p>
          <a:p>
            <a:pPr algn="just">
              <a:lnSpc>
                <a:spcPct val="90000"/>
              </a:lnSpc>
            </a:pPr>
            <a:endParaRPr lang="tr-TR" sz="2400" dirty="0"/>
          </a:p>
          <a:p>
            <a:pPr algn="just"/>
            <a:endParaRPr lang="tr-TR" sz="2400" dirty="0"/>
          </a:p>
        </p:txBody>
      </p:sp>
    </p:spTree>
    <p:extLst>
      <p:ext uri="{BB962C8B-B14F-4D97-AF65-F5344CB8AC3E}">
        <p14:creationId xmlns:p14="http://schemas.microsoft.com/office/powerpoint/2010/main" val="368601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2034531" cy="461665"/>
          </a:xfrm>
          <a:prstGeom prst="rect">
            <a:avLst/>
          </a:prstGeom>
          <a:noFill/>
        </p:spPr>
        <p:txBody>
          <a:bodyPr wrap="none" rtlCol="0" anchor="ctr">
            <a:spAutoFit/>
          </a:bodyPr>
          <a:lstStyle/>
          <a:p>
            <a:r>
              <a:rPr lang="tr-TR" sz="2400" b="1" dirty="0">
                <a:solidFill>
                  <a:schemeClr val="bg1"/>
                </a:solidFill>
              </a:rPr>
              <a:t>SUNUM PLANI</a:t>
            </a:r>
          </a:p>
        </p:txBody>
      </p:sp>
      <p:sp>
        <p:nvSpPr>
          <p:cNvPr id="2" name="Dikdörtgen 1"/>
          <p:cNvSpPr/>
          <p:nvPr/>
        </p:nvSpPr>
        <p:spPr>
          <a:xfrm>
            <a:off x="1361849" y="1028450"/>
            <a:ext cx="9605473" cy="6678751"/>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tr-TR" sz="2400" dirty="0"/>
              <a:t>DERNEK TANIMI</a:t>
            </a:r>
          </a:p>
          <a:p>
            <a:pPr marL="457200" lvl="0" indent="-457200" algn="just">
              <a:lnSpc>
                <a:spcPct val="150000"/>
              </a:lnSpc>
              <a:buFont typeface="Arial" panose="020B0604020202020204" pitchFamily="34" charset="0"/>
              <a:buChar char="•"/>
            </a:pPr>
            <a:r>
              <a:rPr lang="tr-TR" sz="2400" dirty="0"/>
              <a:t>DERNEK ORGANLARI</a:t>
            </a:r>
          </a:p>
          <a:p>
            <a:pPr marL="457200" lvl="0" indent="-457200" algn="just">
              <a:lnSpc>
                <a:spcPct val="150000"/>
              </a:lnSpc>
              <a:buFont typeface="Arial" panose="020B0604020202020204" pitchFamily="34" charset="0"/>
              <a:buChar char="•"/>
            </a:pPr>
            <a:r>
              <a:rPr lang="tr-TR" sz="2400" dirty="0"/>
              <a:t>İÇ DENETİM</a:t>
            </a:r>
          </a:p>
          <a:p>
            <a:pPr marL="457200" lvl="0" indent="-457200" algn="just">
              <a:lnSpc>
                <a:spcPct val="150000"/>
              </a:lnSpc>
              <a:buFont typeface="Arial" panose="020B0604020202020204" pitchFamily="34" charset="0"/>
              <a:buChar char="•"/>
            </a:pPr>
            <a:r>
              <a:rPr lang="tr-TR" sz="2400" dirty="0"/>
              <a:t>DERNEKLERİN ÖRGÜTLENMESİ</a:t>
            </a:r>
          </a:p>
          <a:p>
            <a:pPr marL="457200" lvl="0" indent="-457200" algn="just">
              <a:lnSpc>
                <a:spcPct val="150000"/>
              </a:lnSpc>
              <a:buFont typeface="Arial" panose="020B0604020202020204" pitchFamily="34" charset="0"/>
              <a:buChar char="•"/>
            </a:pPr>
            <a:r>
              <a:rPr lang="tr-TR" sz="2400" dirty="0"/>
              <a:t>BİLDİRİMLER</a:t>
            </a:r>
          </a:p>
          <a:p>
            <a:pPr marL="457200" lvl="0" indent="-457200" algn="just">
              <a:lnSpc>
                <a:spcPct val="150000"/>
              </a:lnSpc>
              <a:buFont typeface="Arial" panose="020B0604020202020204" pitchFamily="34" charset="0"/>
              <a:buChar char="•"/>
            </a:pPr>
            <a:r>
              <a:rPr lang="tr-TR" sz="2400" dirty="0"/>
              <a:t>DEFTER TUTMA ESASLARI</a:t>
            </a:r>
          </a:p>
          <a:p>
            <a:pPr marL="457200" lvl="0" indent="-457200" algn="just">
              <a:lnSpc>
                <a:spcPct val="150000"/>
              </a:lnSpc>
              <a:buFont typeface="Arial" panose="020B0604020202020204" pitchFamily="34" charset="0"/>
              <a:buChar char="•"/>
            </a:pPr>
            <a:r>
              <a:rPr lang="tr-TR" sz="2400" dirty="0"/>
              <a:t>GELİR GİDERLER VE BEYANNAME</a:t>
            </a:r>
          </a:p>
          <a:p>
            <a:pPr marL="457200" lvl="0" indent="-457200" algn="just">
              <a:lnSpc>
                <a:spcPct val="150000"/>
              </a:lnSpc>
              <a:buFont typeface="Arial" panose="020B0604020202020204" pitchFamily="34" charset="0"/>
              <a:buChar char="•"/>
            </a:pPr>
            <a:r>
              <a:rPr lang="tr-TR" sz="2400" dirty="0"/>
              <a:t>KAMU YARARI TALEBİ VE İZNE TABİ KELİME BAŞVURUSU</a:t>
            </a:r>
          </a:p>
          <a:p>
            <a:pPr marL="457200" lvl="0" indent="-457200" algn="just">
              <a:lnSpc>
                <a:spcPct val="150000"/>
              </a:lnSpc>
              <a:buFont typeface="Arial" panose="020B0604020202020204" pitchFamily="34" charset="0"/>
              <a:buChar char="•"/>
            </a:pPr>
            <a:r>
              <a:rPr lang="tr-TR" sz="2400" dirty="0"/>
              <a:t>DERNEKLERİN SONA ERMESİ</a:t>
            </a:r>
          </a:p>
          <a:p>
            <a:pPr marL="457200" lvl="0" indent="-457200" algn="just">
              <a:lnSpc>
                <a:spcPct val="150000"/>
              </a:lnSpc>
              <a:buFont typeface="Arial" panose="020B0604020202020204" pitchFamily="34" charset="0"/>
              <a:buChar char="•"/>
            </a:pPr>
            <a:r>
              <a:rPr lang="tr-TR" sz="2400" dirty="0"/>
              <a:t>İSTATİSTİKLER </a:t>
            </a:r>
          </a:p>
          <a:p>
            <a:pPr marL="342900" lvl="0" indent="-342900" algn="just">
              <a:lnSpc>
                <a:spcPct val="150000"/>
              </a:lnSpc>
              <a:buFont typeface="Wingdings" panose="05000000000000000000" pitchFamily="2" charset="2"/>
              <a:buChar char="Ø"/>
            </a:pPr>
            <a:endParaRPr lang="tr-TR" sz="2400" dirty="0"/>
          </a:p>
          <a:p>
            <a:pPr algn="just"/>
            <a:endParaRPr lang="tr-TR" sz="3200" dirty="0"/>
          </a:p>
        </p:txBody>
      </p:sp>
    </p:spTree>
    <p:extLst>
      <p:ext uri="{BB962C8B-B14F-4D97-AF65-F5344CB8AC3E}">
        <p14:creationId xmlns:p14="http://schemas.microsoft.com/office/powerpoint/2010/main" val="2078192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122236" cy="461665"/>
          </a:xfrm>
          <a:prstGeom prst="rect">
            <a:avLst/>
          </a:prstGeom>
          <a:noFill/>
        </p:spPr>
        <p:txBody>
          <a:bodyPr wrap="none" rtlCol="0" anchor="ctr">
            <a:spAutoFit/>
          </a:bodyPr>
          <a:lstStyle/>
          <a:p>
            <a:r>
              <a:rPr lang="tr-TR" sz="2400" b="1" dirty="0">
                <a:solidFill>
                  <a:schemeClr val="bg1"/>
                </a:solidFill>
              </a:rPr>
              <a:t>İÇ DENETİM RAPORU </a:t>
            </a:r>
            <a:r>
              <a:rPr lang="tr-TR" sz="2400" b="1" dirty="0" err="1">
                <a:solidFill>
                  <a:schemeClr val="bg1"/>
                </a:solidFill>
              </a:rPr>
              <a:t>RAPORU</a:t>
            </a:r>
            <a:r>
              <a:rPr lang="tr-TR" sz="2400" b="1" dirty="0">
                <a:solidFill>
                  <a:schemeClr val="bg1"/>
                </a:solidFill>
              </a:rPr>
              <a:t> ÖRNEĞİ</a:t>
            </a:r>
          </a:p>
        </p:txBody>
      </p:sp>
      <p:sp>
        <p:nvSpPr>
          <p:cNvPr id="2" name="Dikdörtgen 1"/>
          <p:cNvSpPr/>
          <p:nvPr/>
        </p:nvSpPr>
        <p:spPr>
          <a:xfrm>
            <a:off x="1145219" y="1427148"/>
            <a:ext cx="3675356" cy="2015936"/>
          </a:xfrm>
          <a:prstGeom prst="rect">
            <a:avLst/>
          </a:prstGeom>
        </p:spPr>
        <p:txBody>
          <a:bodyPr wrap="square">
            <a:spAutoFit/>
          </a:bodyPr>
          <a:lstStyle/>
          <a:p>
            <a:endParaRPr lang="tr-TR" sz="2400" b="1" dirty="0">
              <a:solidFill>
                <a:schemeClr val="tx2"/>
              </a:solidFill>
            </a:endParaRPr>
          </a:p>
          <a:p>
            <a:endParaRPr lang="tr-TR" sz="2400" b="1" dirty="0">
              <a:solidFill>
                <a:schemeClr val="tx2"/>
              </a:solidFill>
            </a:endParaRPr>
          </a:p>
          <a:p>
            <a:pPr algn="just">
              <a:lnSpc>
                <a:spcPct val="110000"/>
              </a:lnSpc>
              <a:spcBef>
                <a:spcPts val="600"/>
              </a:spcBef>
            </a:pPr>
            <a:endParaRPr lang="tr-TR" sz="2400" dirty="0"/>
          </a:p>
          <a:p>
            <a:pPr algn="just">
              <a:lnSpc>
                <a:spcPct val="90000"/>
              </a:lnSpc>
            </a:pPr>
            <a:endParaRPr lang="tr-TR" sz="2400" dirty="0"/>
          </a:p>
          <a:p>
            <a:pPr algn="just"/>
            <a:endParaRPr lang="tr-TR" sz="2400" dirty="0"/>
          </a:p>
        </p:txBody>
      </p:sp>
      <p:sp>
        <p:nvSpPr>
          <p:cNvPr id="4" name="Dikdörtgen 3">
            <a:extLst>
              <a:ext uri="{FF2B5EF4-FFF2-40B4-BE49-F238E27FC236}">
                <a16:creationId xmlns:a16="http://schemas.microsoft.com/office/drawing/2014/main" id="{FE0830F2-8D21-48A0-A949-A8FCCF99F34F}"/>
              </a:ext>
            </a:extLst>
          </p:cNvPr>
          <p:cNvSpPr/>
          <p:nvPr/>
        </p:nvSpPr>
        <p:spPr>
          <a:xfrm>
            <a:off x="6214368" y="1579548"/>
            <a:ext cx="5175681" cy="1902059"/>
          </a:xfrm>
          <a:prstGeom prst="rect">
            <a:avLst/>
          </a:prstGeom>
        </p:spPr>
        <p:txBody>
          <a:bodyPr wrap="square">
            <a:spAutoFit/>
          </a:bodyPr>
          <a:lstStyle/>
          <a:p>
            <a:endParaRPr lang="tr-TR" sz="2400" b="1" dirty="0">
              <a:solidFill>
                <a:schemeClr val="tx2"/>
              </a:solidFill>
            </a:endParaRPr>
          </a:p>
          <a:p>
            <a:endParaRPr lang="tr-TR" sz="2400" b="1" dirty="0">
              <a:solidFill>
                <a:schemeClr val="tx2"/>
              </a:solidFill>
            </a:endParaRPr>
          </a:p>
          <a:p>
            <a:endParaRPr lang="tr-TR" sz="2400" dirty="0"/>
          </a:p>
          <a:p>
            <a:pPr algn="just">
              <a:lnSpc>
                <a:spcPct val="90000"/>
              </a:lnSpc>
            </a:pPr>
            <a:endParaRPr lang="tr-TR" sz="2400" dirty="0"/>
          </a:p>
          <a:p>
            <a:pPr algn="just"/>
            <a:endParaRPr lang="tr-TR" sz="2400" dirty="0"/>
          </a:p>
        </p:txBody>
      </p:sp>
      <p:pic>
        <p:nvPicPr>
          <p:cNvPr id="5" name="Resim 4">
            <a:extLst>
              <a:ext uri="{FF2B5EF4-FFF2-40B4-BE49-F238E27FC236}">
                <a16:creationId xmlns:a16="http://schemas.microsoft.com/office/drawing/2014/main" id="{46DD85C1-9844-40BA-9E2F-0A8EEC1A0065}"/>
              </a:ext>
            </a:extLst>
          </p:cNvPr>
          <p:cNvPicPr>
            <a:picLocks noChangeAspect="1"/>
          </p:cNvPicPr>
          <p:nvPr/>
        </p:nvPicPr>
        <p:blipFill>
          <a:blip r:embed="rId2"/>
          <a:stretch>
            <a:fillRect/>
          </a:stretch>
        </p:blipFill>
        <p:spPr>
          <a:xfrm>
            <a:off x="745757" y="1225117"/>
            <a:ext cx="4678499" cy="5459767"/>
          </a:xfrm>
          <a:prstGeom prst="rect">
            <a:avLst/>
          </a:prstGeom>
        </p:spPr>
      </p:pic>
      <p:pic>
        <p:nvPicPr>
          <p:cNvPr id="7" name="Resim 6">
            <a:extLst>
              <a:ext uri="{FF2B5EF4-FFF2-40B4-BE49-F238E27FC236}">
                <a16:creationId xmlns:a16="http://schemas.microsoft.com/office/drawing/2014/main" id="{67E5B3A2-C330-44CD-93C7-F064808C3CE3}"/>
              </a:ext>
            </a:extLst>
          </p:cNvPr>
          <p:cNvPicPr>
            <a:picLocks noChangeAspect="1"/>
          </p:cNvPicPr>
          <p:nvPr/>
        </p:nvPicPr>
        <p:blipFill>
          <a:blip r:embed="rId3"/>
          <a:stretch>
            <a:fillRect/>
          </a:stretch>
        </p:blipFill>
        <p:spPr>
          <a:xfrm>
            <a:off x="6022902" y="1074198"/>
            <a:ext cx="5133372" cy="5610686"/>
          </a:xfrm>
          <a:prstGeom prst="rect">
            <a:avLst/>
          </a:prstGeom>
        </p:spPr>
      </p:pic>
    </p:spTree>
    <p:extLst>
      <p:ext uri="{BB962C8B-B14F-4D97-AF65-F5344CB8AC3E}">
        <p14:creationId xmlns:p14="http://schemas.microsoft.com/office/powerpoint/2010/main" val="221284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4394921" cy="461665"/>
          </a:xfrm>
          <a:prstGeom prst="rect">
            <a:avLst/>
          </a:prstGeom>
          <a:noFill/>
        </p:spPr>
        <p:txBody>
          <a:bodyPr wrap="none" rtlCol="0" anchor="ctr">
            <a:spAutoFit/>
          </a:bodyPr>
          <a:lstStyle/>
          <a:p>
            <a:r>
              <a:rPr lang="tr-TR" sz="2400" b="1" dirty="0">
                <a:solidFill>
                  <a:schemeClr val="bg1"/>
                </a:solidFill>
              </a:rPr>
              <a:t>DERNEKLERİN ÖRGÜTLENMELERİ</a:t>
            </a:r>
          </a:p>
        </p:txBody>
      </p:sp>
      <p:sp>
        <p:nvSpPr>
          <p:cNvPr id="14" name="Yuvarlatılmış Dikdörtgen 13"/>
          <p:cNvSpPr/>
          <p:nvPr/>
        </p:nvSpPr>
        <p:spPr>
          <a:xfrm>
            <a:off x="4337191" y="1603783"/>
            <a:ext cx="3102123" cy="1235578"/>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rPr>
              <a:t>Konfederasyon</a:t>
            </a:r>
            <a:endParaRPr lang="tr-TR" sz="2800" b="1" dirty="0">
              <a:solidFill>
                <a:schemeClr val="tx1"/>
              </a:solidFill>
            </a:endParaRPr>
          </a:p>
        </p:txBody>
      </p:sp>
      <p:sp>
        <p:nvSpPr>
          <p:cNvPr id="15" name="Yuvarlatılmış Dikdörtgen 14"/>
          <p:cNvSpPr/>
          <p:nvPr/>
        </p:nvSpPr>
        <p:spPr>
          <a:xfrm>
            <a:off x="4337192" y="3408504"/>
            <a:ext cx="3102122" cy="11109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rPr>
              <a:t>Federasyon</a:t>
            </a:r>
          </a:p>
        </p:txBody>
      </p:sp>
      <p:sp>
        <p:nvSpPr>
          <p:cNvPr id="16" name="Aşağı Ok 15"/>
          <p:cNvSpPr/>
          <p:nvPr/>
        </p:nvSpPr>
        <p:spPr>
          <a:xfrm rot="10800000">
            <a:off x="5565164" y="2873545"/>
            <a:ext cx="499006" cy="484527"/>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Yuvarlatılmış Dikdörtgen 1"/>
          <p:cNvSpPr/>
          <p:nvPr/>
        </p:nvSpPr>
        <p:spPr>
          <a:xfrm>
            <a:off x="1807351" y="5134752"/>
            <a:ext cx="1965533" cy="787057"/>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rPr>
              <a:t>Şube</a:t>
            </a:r>
          </a:p>
        </p:txBody>
      </p:sp>
      <p:sp>
        <p:nvSpPr>
          <p:cNvPr id="17" name="Yuvarlatılmış Dikdörtgen 16"/>
          <p:cNvSpPr/>
          <p:nvPr/>
        </p:nvSpPr>
        <p:spPr>
          <a:xfrm>
            <a:off x="4905486" y="5109115"/>
            <a:ext cx="1965533" cy="787057"/>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rPr>
              <a:t>Dernek</a:t>
            </a:r>
          </a:p>
        </p:txBody>
      </p:sp>
      <p:sp>
        <p:nvSpPr>
          <p:cNvPr id="18" name="Yuvarlatılmış Dikdörtgen 17"/>
          <p:cNvSpPr/>
          <p:nvPr/>
        </p:nvSpPr>
        <p:spPr>
          <a:xfrm>
            <a:off x="8011862" y="5134751"/>
            <a:ext cx="1965533" cy="787057"/>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rPr>
              <a:t>Temsilcilik</a:t>
            </a:r>
          </a:p>
        </p:txBody>
      </p:sp>
      <p:sp>
        <p:nvSpPr>
          <p:cNvPr id="19" name="Aşağı Ok 18"/>
          <p:cNvSpPr/>
          <p:nvPr/>
        </p:nvSpPr>
        <p:spPr>
          <a:xfrm rot="10800000">
            <a:off x="5565164" y="4545096"/>
            <a:ext cx="499006" cy="484527"/>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Aşağı Ok 19"/>
          <p:cNvSpPr/>
          <p:nvPr/>
        </p:nvSpPr>
        <p:spPr>
          <a:xfrm rot="16200000">
            <a:off x="7189811" y="5009260"/>
            <a:ext cx="499006" cy="1018401"/>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Aşağı Ok 20"/>
          <p:cNvSpPr/>
          <p:nvPr/>
        </p:nvSpPr>
        <p:spPr>
          <a:xfrm rot="5400000">
            <a:off x="4061323" y="4984472"/>
            <a:ext cx="499006" cy="1018401"/>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303756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260479" cy="461665"/>
          </a:xfrm>
          <a:prstGeom prst="rect">
            <a:avLst/>
          </a:prstGeom>
          <a:noFill/>
        </p:spPr>
        <p:txBody>
          <a:bodyPr wrap="none" rtlCol="0" anchor="ctr">
            <a:spAutoFit/>
          </a:bodyPr>
          <a:lstStyle/>
          <a:p>
            <a:r>
              <a:rPr lang="tr-TR" sz="2400" b="1" dirty="0">
                <a:solidFill>
                  <a:schemeClr val="bg1"/>
                </a:solidFill>
              </a:rPr>
              <a:t>DERNEKLERDE ULUSLARARASI FAALİYET</a:t>
            </a:r>
          </a:p>
        </p:txBody>
      </p:sp>
      <p:sp>
        <p:nvSpPr>
          <p:cNvPr id="2" name="Dikdörtgen 1"/>
          <p:cNvSpPr/>
          <p:nvPr/>
        </p:nvSpPr>
        <p:spPr>
          <a:xfrm>
            <a:off x="828943" y="1273323"/>
            <a:ext cx="9827662" cy="5201424"/>
          </a:xfrm>
          <a:prstGeom prst="rect">
            <a:avLst/>
          </a:prstGeom>
        </p:spPr>
        <p:txBody>
          <a:bodyPr wrap="square">
            <a:spAutoFit/>
          </a:bodyPr>
          <a:lstStyle/>
          <a:p>
            <a:pPr algn="just"/>
            <a:r>
              <a:rPr lang="tr-TR" sz="2000" b="1" dirty="0"/>
              <a:t>Dernekler, </a:t>
            </a:r>
          </a:p>
          <a:p>
            <a:pPr marL="342900" indent="-342900" algn="just">
              <a:lnSpc>
                <a:spcPct val="150000"/>
              </a:lnSpc>
              <a:buFont typeface="Arial" panose="020B0604020202020204" pitchFamily="34" charset="0"/>
              <a:buChar char="•"/>
            </a:pPr>
            <a:r>
              <a:rPr lang="tr-TR" sz="2000" dirty="0"/>
              <a:t>Uluslararası faaliyette veya işbirliğinde bulunabilir, </a:t>
            </a:r>
          </a:p>
          <a:p>
            <a:pPr marL="342900" indent="-342900" algn="just">
              <a:lnSpc>
                <a:spcPct val="150000"/>
              </a:lnSpc>
              <a:buFont typeface="Arial" panose="020B0604020202020204" pitchFamily="34" charset="0"/>
              <a:buChar char="•"/>
            </a:pPr>
            <a:r>
              <a:rPr lang="tr-TR" sz="2000" dirty="0"/>
              <a:t>Yurt dışında temsilcilik veya şube açabilir, </a:t>
            </a:r>
          </a:p>
          <a:p>
            <a:pPr marL="342900" indent="-342900" algn="just">
              <a:lnSpc>
                <a:spcPct val="150000"/>
              </a:lnSpc>
              <a:buFont typeface="Arial" panose="020B0604020202020204" pitchFamily="34" charset="0"/>
              <a:buChar char="•"/>
            </a:pPr>
            <a:r>
              <a:rPr lang="tr-TR" sz="2000" dirty="0"/>
              <a:t>Yurt dışında dernek veya üst kuruluş kurabilir, </a:t>
            </a:r>
          </a:p>
          <a:p>
            <a:pPr marL="342900" indent="-342900" algn="just">
              <a:lnSpc>
                <a:spcPct val="150000"/>
              </a:lnSpc>
              <a:buFont typeface="Arial" panose="020B0604020202020204" pitchFamily="34" charset="0"/>
              <a:buChar char="•"/>
            </a:pPr>
            <a:r>
              <a:rPr lang="tr-TR" sz="2000" dirty="0"/>
              <a:t>Yurt dışında kurulmuş dernek veya kuruluşlara katılabilirler.</a:t>
            </a:r>
          </a:p>
          <a:p>
            <a:pPr marL="342900" indent="-342900" algn="just">
              <a:buFont typeface="Arial" panose="020B0604020202020204" pitchFamily="34" charset="0"/>
              <a:buChar char="•"/>
            </a:pPr>
            <a:endParaRPr lang="tr-TR" sz="2000" dirty="0"/>
          </a:p>
          <a:p>
            <a:pPr algn="just"/>
            <a:r>
              <a:rPr lang="tr-TR" sz="2000" b="1" dirty="0"/>
              <a:t>Yabancı dernekler, </a:t>
            </a:r>
            <a:r>
              <a:rPr lang="tr-TR" sz="2000" dirty="0"/>
              <a:t>Dışişleri Bakanlığının görüşü alınmak suretiyle İçişleri Bakanlığının izniyle; </a:t>
            </a:r>
          </a:p>
          <a:p>
            <a:pPr marL="342900" indent="-342900" algn="just">
              <a:lnSpc>
                <a:spcPct val="150000"/>
              </a:lnSpc>
              <a:buFont typeface="Arial" panose="020B0604020202020204" pitchFamily="34" charset="0"/>
              <a:buChar char="•"/>
            </a:pPr>
            <a:r>
              <a:rPr lang="tr-TR" sz="2000" dirty="0"/>
              <a:t>Türkiye'de faaliyette veya işbirliğinde bulunabilir, </a:t>
            </a:r>
          </a:p>
          <a:p>
            <a:pPr marL="342900" indent="-342900" algn="just">
              <a:lnSpc>
                <a:spcPct val="150000"/>
              </a:lnSpc>
              <a:buFont typeface="Arial" panose="020B0604020202020204" pitchFamily="34" charset="0"/>
              <a:buChar char="•"/>
            </a:pPr>
            <a:r>
              <a:rPr lang="tr-TR" sz="2000" dirty="0"/>
              <a:t>Temsilcilik veya şube açabilir, </a:t>
            </a:r>
          </a:p>
          <a:p>
            <a:pPr marL="342900" indent="-342900" algn="just">
              <a:lnSpc>
                <a:spcPct val="150000"/>
              </a:lnSpc>
              <a:buFont typeface="Arial" panose="020B0604020202020204" pitchFamily="34" charset="0"/>
              <a:buChar char="•"/>
            </a:pPr>
            <a:r>
              <a:rPr lang="tr-TR" sz="2000" dirty="0"/>
              <a:t>Dernek veya üst kuruluş kurabilir,</a:t>
            </a:r>
          </a:p>
          <a:p>
            <a:pPr marL="342900" indent="-342900" algn="just">
              <a:lnSpc>
                <a:spcPct val="150000"/>
              </a:lnSpc>
              <a:buFont typeface="Arial" panose="020B0604020202020204" pitchFamily="34" charset="0"/>
              <a:buChar char="•"/>
            </a:pPr>
            <a:r>
              <a:rPr lang="tr-TR" sz="2000" dirty="0"/>
              <a:t>Kurulmuş dernek veya üst kuruluşlara katılabilirler. </a:t>
            </a:r>
          </a:p>
          <a:p>
            <a:pPr algn="just"/>
            <a:endParaRPr lang="tr-TR" sz="3200" dirty="0"/>
          </a:p>
        </p:txBody>
      </p:sp>
    </p:spTree>
    <p:extLst>
      <p:ext uri="{BB962C8B-B14F-4D97-AF65-F5344CB8AC3E}">
        <p14:creationId xmlns:p14="http://schemas.microsoft.com/office/powerpoint/2010/main" val="4186794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3436775" cy="461665"/>
          </a:xfrm>
          <a:prstGeom prst="rect">
            <a:avLst/>
          </a:prstGeom>
          <a:noFill/>
        </p:spPr>
        <p:txBody>
          <a:bodyPr wrap="none" rtlCol="0" anchor="ctr">
            <a:spAutoFit/>
          </a:bodyPr>
          <a:lstStyle/>
          <a:p>
            <a:r>
              <a:rPr lang="tr-TR" sz="2400" b="1" dirty="0">
                <a:solidFill>
                  <a:schemeClr val="bg1"/>
                </a:solidFill>
              </a:rPr>
              <a:t>DEFTER TUTMA ESASLARI</a:t>
            </a:r>
          </a:p>
        </p:txBody>
      </p:sp>
      <p:sp>
        <p:nvSpPr>
          <p:cNvPr id="2" name="Dikdörtgen 1"/>
          <p:cNvSpPr/>
          <p:nvPr/>
        </p:nvSpPr>
        <p:spPr>
          <a:xfrm>
            <a:off x="444381" y="1367327"/>
            <a:ext cx="11280449" cy="4893647"/>
          </a:xfrm>
          <a:prstGeom prst="rect">
            <a:avLst/>
          </a:prstGeom>
        </p:spPr>
        <p:txBody>
          <a:bodyPr wrap="square">
            <a:spAutoFit/>
          </a:bodyPr>
          <a:lstStyle/>
          <a:p>
            <a:pPr algn="just">
              <a:lnSpc>
                <a:spcPct val="150000"/>
              </a:lnSpc>
            </a:pPr>
            <a:endParaRPr lang="tr-TR" sz="2400" dirty="0"/>
          </a:p>
          <a:p>
            <a:pPr algn="just">
              <a:lnSpc>
                <a:spcPct val="150000"/>
              </a:lnSpc>
            </a:pPr>
            <a:r>
              <a:rPr lang="tr-TR" sz="2400" dirty="0"/>
              <a:t>Dernekler, </a:t>
            </a:r>
          </a:p>
          <a:p>
            <a:pPr marL="342900" indent="-342900" algn="just">
              <a:lnSpc>
                <a:spcPct val="150000"/>
              </a:lnSpc>
              <a:buFont typeface="Arial" panose="020B0604020202020204" pitchFamily="34" charset="0"/>
              <a:buChar char="•"/>
            </a:pPr>
            <a:r>
              <a:rPr lang="tr-TR" sz="2400" b="1" dirty="0"/>
              <a:t>İşletme hesabı </a:t>
            </a:r>
            <a:r>
              <a:rPr lang="tr-TR" sz="2400" dirty="0"/>
              <a:t>esasına göre defter tutarlar. </a:t>
            </a:r>
          </a:p>
          <a:p>
            <a:pPr algn="just">
              <a:lnSpc>
                <a:spcPct val="150000"/>
              </a:lnSpc>
            </a:pPr>
            <a:r>
              <a:rPr lang="tr-TR" sz="2400" dirty="0"/>
              <a:t>Ancak, </a:t>
            </a:r>
          </a:p>
          <a:p>
            <a:pPr marL="342900" indent="-342900" algn="just">
              <a:lnSpc>
                <a:spcPct val="150000"/>
              </a:lnSpc>
              <a:buFont typeface="Arial" panose="020B0604020202020204" pitchFamily="34" charset="0"/>
              <a:buChar char="•"/>
            </a:pPr>
            <a:r>
              <a:rPr lang="tr-TR" sz="2400" dirty="0"/>
              <a:t>Kamu yararına çalışma statüsü bulunan dernekler, </a:t>
            </a:r>
          </a:p>
          <a:p>
            <a:pPr marL="342900" indent="-342900" algn="just">
              <a:lnSpc>
                <a:spcPct val="150000"/>
              </a:lnSpc>
              <a:buFont typeface="Arial" panose="020B0604020202020204" pitchFamily="34" charset="0"/>
              <a:buChar char="•"/>
            </a:pPr>
            <a:r>
              <a:rPr lang="tr-TR" sz="2400" dirty="0"/>
              <a:t>Yıllık brüt gelirleri </a:t>
            </a:r>
            <a:r>
              <a:rPr lang="tr-TR" sz="2400" b="1" dirty="0"/>
              <a:t>4.554.459,00 TL</a:t>
            </a:r>
            <a:r>
              <a:rPr lang="tr-TR" sz="2400" dirty="0"/>
              <a:t>’yi (2023 yılı için) aşan dernekler,</a:t>
            </a:r>
          </a:p>
          <a:p>
            <a:pPr marL="342900" indent="-342900" algn="just">
              <a:lnSpc>
                <a:spcPct val="150000"/>
              </a:lnSpc>
              <a:buFont typeface="Arial" panose="020B0604020202020204" pitchFamily="34" charset="0"/>
              <a:buChar char="•"/>
            </a:pPr>
            <a:r>
              <a:rPr lang="tr-TR" sz="2400" dirty="0"/>
              <a:t>Genel Merkezi bilanço esasına göre defter tutan dernek şubeleri,</a:t>
            </a:r>
          </a:p>
          <a:p>
            <a:pPr algn="just">
              <a:lnSpc>
                <a:spcPct val="150000"/>
              </a:lnSpc>
            </a:pPr>
            <a:r>
              <a:rPr lang="tr-TR" sz="2400" dirty="0"/>
              <a:t>Takip eden hesap döneminden başlayarak </a:t>
            </a:r>
            <a:r>
              <a:rPr lang="tr-TR" sz="2400" b="1" dirty="0"/>
              <a:t>bilanço esasına </a:t>
            </a:r>
            <a:r>
              <a:rPr lang="tr-TR" sz="2400" dirty="0"/>
              <a:t>göre defter tutarlar.</a:t>
            </a:r>
          </a:p>
          <a:p>
            <a:pPr marL="342900" indent="-342900" algn="just">
              <a:buFont typeface="Arial" panose="020B0604020202020204" pitchFamily="34" charset="0"/>
              <a:buChar char="•"/>
            </a:pPr>
            <a:endParaRPr lang="tr-TR" sz="2400" dirty="0"/>
          </a:p>
        </p:txBody>
      </p:sp>
    </p:spTree>
    <p:extLst>
      <p:ext uri="{BB962C8B-B14F-4D97-AF65-F5344CB8AC3E}">
        <p14:creationId xmlns:p14="http://schemas.microsoft.com/office/powerpoint/2010/main" val="1250737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1600118" cy="461665"/>
          </a:xfrm>
          <a:prstGeom prst="rect">
            <a:avLst/>
          </a:prstGeom>
          <a:noFill/>
        </p:spPr>
        <p:txBody>
          <a:bodyPr wrap="none" rtlCol="0" anchor="ctr">
            <a:spAutoFit/>
          </a:bodyPr>
          <a:lstStyle/>
          <a:p>
            <a:r>
              <a:rPr lang="tr-TR" sz="2400" b="1" dirty="0">
                <a:solidFill>
                  <a:schemeClr val="bg1"/>
                </a:solidFill>
              </a:rPr>
              <a:t>DEFTERLER</a:t>
            </a:r>
          </a:p>
        </p:txBody>
      </p:sp>
      <p:sp>
        <p:nvSpPr>
          <p:cNvPr id="2" name="Dikdörtgen 1"/>
          <p:cNvSpPr/>
          <p:nvPr/>
        </p:nvSpPr>
        <p:spPr>
          <a:xfrm>
            <a:off x="529840" y="2269251"/>
            <a:ext cx="11194990" cy="3046988"/>
          </a:xfrm>
          <a:prstGeom prst="rect">
            <a:avLst/>
          </a:prstGeom>
        </p:spPr>
        <p:txBody>
          <a:bodyPr wrap="square">
            <a:spAutoFit/>
          </a:bodyPr>
          <a:lstStyle/>
          <a:p>
            <a:pPr marL="342900" indent="-342900" algn="just">
              <a:buFont typeface="Arial" panose="020B0604020202020204" pitchFamily="34" charset="0"/>
              <a:buChar char="•"/>
            </a:pPr>
            <a:r>
              <a:rPr lang="tr-TR" sz="2400" dirty="0"/>
              <a:t>Bilanço esasına geçen dernekler, </a:t>
            </a:r>
            <a:r>
              <a:rPr lang="tr-TR" sz="2400" b="1" dirty="0"/>
              <a:t>üst üste iki hesap döneminde </a:t>
            </a:r>
            <a:r>
              <a:rPr lang="tr-TR" sz="2400" dirty="0"/>
              <a:t>haddin altına düşerlerse, </a:t>
            </a:r>
            <a:r>
              <a:rPr lang="tr-TR" sz="2400" b="1" dirty="0"/>
              <a:t>takip eden yıldan itibaren </a:t>
            </a:r>
            <a:r>
              <a:rPr lang="tr-TR" sz="2400" dirty="0"/>
              <a:t>işletme hesabı esasına dönebilirler.</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İşletme hesabı esasına göre defter tutan dernekler, </a:t>
            </a:r>
            <a:r>
              <a:rPr lang="tr-TR" sz="2400" b="1" dirty="0"/>
              <a:t>belirtilen hadde bağlı kalmaksızın </a:t>
            </a:r>
            <a:r>
              <a:rPr lang="tr-TR" sz="2400" dirty="0"/>
              <a:t>yönetim kurulu kararı ile bilanço esasına göre defter tutabilirler.</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Şubesi bulunan derneklerin </a:t>
            </a:r>
            <a:r>
              <a:rPr lang="tr-TR" sz="2400" b="1" dirty="0"/>
              <a:t>bilânço esasına göre</a:t>
            </a:r>
            <a:r>
              <a:rPr lang="tr-TR" sz="2400" dirty="0"/>
              <a:t> defter tutmaları halinde, bu derneklerin </a:t>
            </a:r>
            <a:r>
              <a:rPr lang="tr-TR" sz="2400" b="1" dirty="0"/>
              <a:t>şubeleri</a:t>
            </a:r>
            <a:r>
              <a:rPr lang="tr-TR" sz="2400" dirty="0"/>
              <a:t> de bilânço esasına göre defter tutarlar.</a:t>
            </a:r>
            <a:endParaRPr lang="tr-TR" sz="3200" dirty="0"/>
          </a:p>
        </p:txBody>
      </p:sp>
    </p:spTree>
    <p:extLst>
      <p:ext uri="{BB962C8B-B14F-4D97-AF65-F5344CB8AC3E}">
        <p14:creationId xmlns:p14="http://schemas.microsoft.com/office/powerpoint/2010/main" val="2091209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1600118" cy="461665"/>
          </a:xfrm>
          <a:prstGeom prst="rect">
            <a:avLst/>
          </a:prstGeom>
          <a:noFill/>
        </p:spPr>
        <p:txBody>
          <a:bodyPr wrap="none" rtlCol="0" anchor="ctr">
            <a:spAutoFit/>
          </a:bodyPr>
          <a:lstStyle/>
          <a:p>
            <a:r>
              <a:rPr lang="tr-TR" sz="2400" b="1" dirty="0">
                <a:solidFill>
                  <a:schemeClr val="bg1"/>
                </a:solidFill>
              </a:rPr>
              <a:t>DEFTERLER</a:t>
            </a:r>
          </a:p>
        </p:txBody>
      </p:sp>
      <p:graphicFrame>
        <p:nvGraphicFramePr>
          <p:cNvPr id="3" name="Tablo 2"/>
          <p:cNvGraphicFramePr>
            <a:graphicFrameLocks noGrp="1"/>
          </p:cNvGraphicFramePr>
          <p:nvPr>
            <p:extLst>
              <p:ext uri="{D42A27DB-BD31-4B8C-83A1-F6EECF244321}">
                <p14:modId xmlns:p14="http://schemas.microsoft.com/office/powerpoint/2010/main" val="3644852197"/>
              </p:ext>
            </p:extLst>
          </p:nvPr>
        </p:nvGraphicFramePr>
        <p:xfrm>
          <a:off x="1034042" y="1666431"/>
          <a:ext cx="9849474" cy="3341436"/>
        </p:xfrm>
        <a:graphic>
          <a:graphicData uri="http://schemas.openxmlformats.org/drawingml/2006/table">
            <a:tbl>
              <a:tblPr firstRow="1" bandRow="1">
                <a:tableStyleId>{5C22544A-7EE6-4342-B048-85BDC9FD1C3A}</a:tableStyleId>
              </a:tblPr>
              <a:tblGrid>
                <a:gridCol w="4882883">
                  <a:extLst>
                    <a:ext uri="{9D8B030D-6E8A-4147-A177-3AD203B41FA5}">
                      <a16:colId xmlns:a16="http://schemas.microsoft.com/office/drawing/2014/main" val="20000"/>
                    </a:ext>
                  </a:extLst>
                </a:gridCol>
                <a:gridCol w="4966591">
                  <a:extLst>
                    <a:ext uri="{9D8B030D-6E8A-4147-A177-3AD203B41FA5}">
                      <a16:colId xmlns:a16="http://schemas.microsoft.com/office/drawing/2014/main" val="20001"/>
                    </a:ext>
                  </a:extLst>
                </a:gridCol>
              </a:tblGrid>
              <a:tr h="477348">
                <a:tc gridSpan="2">
                  <a:txBody>
                    <a:bodyPr/>
                    <a:lstStyle/>
                    <a:p>
                      <a:pPr algn="ctr"/>
                      <a:r>
                        <a:rPr lang="tr-TR" dirty="0"/>
                        <a:t>DERNEKLER</a:t>
                      </a:r>
                      <a:r>
                        <a:rPr lang="tr-TR" baseline="0" dirty="0"/>
                        <a:t> TARAFINDAN TUTULMASI GEREKEN DEFTERLER</a:t>
                      </a:r>
                      <a:endParaRPr lang="tr-TR" dirty="0"/>
                    </a:p>
                  </a:txBody>
                  <a:tcPr>
                    <a:solidFill>
                      <a:srgbClr val="FF0000"/>
                    </a:solidFill>
                  </a:tcPr>
                </a:tc>
                <a:tc hMerge="1">
                  <a:txBody>
                    <a:bodyPr/>
                    <a:lstStyle/>
                    <a:p>
                      <a:endParaRPr lang="tr-TR" dirty="0"/>
                    </a:p>
                  </a:txBody>
                  <a:tcPr>
                    <a:solidFill>
                      <a:srgbClr val="FF0000"/>
                    </a:solidFill>
                  </a:tcPr>
                </a:tc>
                <a:extLst>
                  <a:ext uri="{0D108BD9-81ED-4DB2-BD59-A6C34878D82A}">
                    <a16:rowId xmlns:a16="http://schemas.microsoft.com/office/drawing/2014/main" val="10000"/>
                  </a:ext>
                </a:extLst>
              </a:tr>
              <a:tr h="477348">
                <a:tc>
                  <a:txBody>
                    <a:bodyPr/>
                    <a:lstStyle/>
                    <a:p>
                      <a:pPr algn="ctr"/>
                      <a:r>
                        <a:rPr lang="tr-TR" sz="1800" b="1" kern="1200" baseline="0" dirty="0">
                          <a:solidFill>
                            <a:schemeClr val="lt1"/>
                          </a:solidFill>
                          <a:latin typeface="+mn-lt"/>
                          <a:ea typeface="+mn-ea"/>
                          <a:cs typeface="+mn-cs"/>
                        </a:rPr>
                        <a:t>İşletme Hesabı Esası</a:t>
                      </a:r>
                    </a:p>
                  </a:txBody>
                  <a:tcPr>
                    <a:solidFill>
                      <a:schemeClr val="accent1"/>
                    </a:solidFill>
                  </a:tcPr>
                </a:tc>
                <a:tc>
                  <a:txBody>
                    <a:bodyPr/>
                    <a:lstStyle/>
                    <a:p>
                      <a:pPr marL="0" algn="ctr" defTabSz="914400" rtl="0" eaLnBrk="1" latinLnBrk="0" hangingPunct="1"/>
                      <a:r>
                        <a:rPr lang="tr-TR" sz="1800" b="1" kern="1200" baseline="0" dirty="0">
                          <a:solidFill>
                            <a:schemeClr val="lt1"/>
                          </a:solidFill>
                          <a:latin typeface="+mn-lt"/>
                          <a:ea typeface="+mn-ea"/>
                          <a:cs typeface="+mn-cs"/>
                        </a:rPr>
                        <a:t>Bilanço Hesabı Esası</a:t>
                      </a:r>
                    </a:p>
                  </a:txBody>
                  <a:tcPr>
                    <a:solidFill>
                      <a:schemeClr val="accent1"/>
                    </a:solidFill>
                  </a:tcPr>
                </a:tc>
                <a:extLst>
                  <a:ext uri="{0D108BD9-81ED-4DB2-BD59-A6C34878D82A}">
                    <a16:rowId xmlns:a16="http://schemas.microsoft.com/office/drawing/2014/main" val="10001"/>
                  </a:ext>
                </a:extLst>
              </a:tr>
              <a:tr h="477348">
                <a:tc>
                  <a:txBody>
                    <a:bodyPr/>
                    <a:lstStyle/>
                    <a:p>
                      <a:pPr algn="ctr"/>
                      <a:r>
                        <a:rPr lang="tr-TR" dirty="0"/>
                        <a:t>Karar defteri</a:t>
                      </a:r>
                    </a:p>
                  </a:txBody>
                  <a:tcPr/>
                </a:tc>
                <a:tc>
                  <a:txBody>
                    <a:bodyPr/>
                    <a:lstStyle/>
                    <a:p>
                      <a:pPr algn="ctr"/>
                      <a:r>
                        <a:rPr lang="tr-TR" dirty="0"/>
                        <a:t>Karar defteri</a:t>
                      </a:r>
                    </a:p>
                  </a:txBody>
                  <a:tcPr/>
                </a:tc>
                <a:extLst>
                  <a:ext uri="{0D108BD9-81ED-4DB2-BD59-A6C34878D82A}">
                    <a16:rowId xmlns:a16="http://schemas.microsoft.com/office/drawing/2014/main" val="10002"/>
                  </a:ext>
                </a:extLst>
              </a:tr>
              <a:tr h="477348">
                <a:tc>
                  <a:txBody>
                    <a:bodyPr/>
                    <a:lstStyle/>
                    <a:p>
                      <a:pPr algn="ctr"/>
                      <a:r>
                        <a:rPr lang="tr-TR" dirty="0"/>
                        <a:t>Üye Kayıt Defteri</a:t>
                      </a:r>
                    </a:p>
                  </a:txBody>
                  <a:tcPr/>
                </a:tc>
                <a:tc>
                  <a:txBody>
                    <a:bodyPr/>
                    <a:lstStyle/>
                    <a:p>
                      <a:pPr algn="ctr"/>
                      <a:r>
                        <a:rPr lang="tr-TR" dirty="0"/>
                        <a:t>Üye Kayıt Defteri</a:t>
                      </a:r>
                    </a:p>
                  </a:txBody>
                  <a:tcPr/>
                </a:tc>
                <a:extLst>
                  <a:ext uri="{0D108BD9-81ED-4DB2-BD59-A6C34878D82A}">
                    <a16:rowId xmlns:a16="http://schemas.microsoft.com/office/drawing/2014/main" val="10003"/>
                  </a:ext>
                </a:extLst>
              </a:tr>
              <a:tr h="477348">
                <a:tc>
                  <a:txBody>
                    <a:bodyPr/>
                    <a:lstStyle/>
                    <a:p>
                      <a:pPr algn="ctr"/>
                      <a:r>
                        <a:rPr lang="tr-TR" dirty="0"/>
                        <a:t>Evrak Kayıt Defteri</a:t>
                      </a:r>
                    </a:p>
                  </a:txBody>
                  <a:tcPr/>
                </a:tc>
                <a:tc>
                  <a:txBody>
                    <a:bodyPr/>
                    <a:lstStyle/>
                    <a:p>
                      <a:pPr algn="ctr"/>
                      <a:r>
                        <a:rPr lang="tr-TR" dirty="0"/>
                        <a:t>Evrak Kayıt Defteri</a:t>
                      </a:r>
                    </a:p>
                  </a:txBody>
                  <a:tcPr/>
                </a:tc>
                <a:extLst>
                  <a:ext uri="{0D108BD9-81ED-4DB2-BD59-A6C34878D82A}">
                    <a16:rowId xmlns:a16="http://schemas.microsoft.com/office/drawing/2014/main" val="10004"/>
                  </a:ext>
                </a:extLst>
              </a:tr>
              <a:tr h="477348">
                <a:tc>
                  <a:txBody>
                    <a:bodyPr/>
                    <a:lstStyle/>
                    <a:p>
                      <a:pPr algn="ctr"/>
                      <a:r>
                        <a:rPr lang="tr-TR" dirty="0"/>
                        <a:t>İşletme</a:t>
                      </a:r>
                      <a:r>
                        <a:rPr lang="tr-TR" baseline="0" dirty="0"/>
                        <a:t> Hesabı Defteri</a:t>
                      </a:r>
                      <a:endParaRPr lang="tr-TR" dirty="0"/>
                    </a:p>
                  </a:txBody>
                  <a:tcPr/>
                </a:tc>
                <a:tc>
                  <a:txBody>
                    <a:bodyPr/>
                    <a:lstStyle/>
                    <a:p>
                      <a:pPr algn="ctr"/>
                      <a:r>
                        <a:rPr lang="tr-TR" dirty="0"/>
                        <a:t>Yevmiye</a:t>
                      </a:r>
                      <a:r>
                        <a:rPr lang="tr-TR" baseline="0" dirty="0"/>
                        <a:t> Defteri</a:t>
                      </a:r>
                      <a:endParaRPr lang="tr-TR" dirty="0"/>
                    </a:p>
                  </a:txBody>
                  <a:tcPr/>
                </a:tc>
                <a:extLst>
                  <a:ext uri="{0D108BD9-81ED-4DB2-BD59-A6C34878D82A}">
                    <a16:rowId xmlns:a16="http://schemas.microsoft.com/office/drawing/2014/main" val="10005"/>
                  </a:ext>
                </a:extLst>
              </a:tr>
              <a:tr h="477348">
                <a:tc>
                  <a:txBody>
                    <a:bodyPr/>
                    <a:lstStyle/>
                    <a:p>
                      <a:pPr algn="ctr"/>
                      <a:endParaRPr lang="tr-TR" dirty="0"/>
                    </a:p>
                  </a:txBody>
                  <a:tcPr/>
                </a:tc>
                <a:tc>
                  <a:txBody>
                    <a:bodyPr/>
                    <a:lstStyle/>
                    <a:p>
                      <a:pPr algn="ctr"/>
                      <a:r>
                        <a:rPr lang="tr-TR" dirty="0"/>
                        <a:t>Büyük Defter</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88479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1600118" cy="461665"/>
          </a:xfrm>
          <a:prstGeom prst="rect">
            <a:avLst/>
          </a:prstGeom>
          <a:noFill/>
        </p:spPr>
        <p:txBody>
          <a:bodyPr wrap="none" rtlCol="0" anchor="ctr">
            <a:spAutoFit/>
          </a:bodyPr>
          <a:lstStyle/>
          <a:p>
            <a:r>
              <a:rPr lang="tr-TR" sz="2400" b="1" dirty="0">
                <a:solidFill>
                  <a:schemeClr val="bg1"/>
                </a:solidFill>
              </a:rPr>
              <a:t>DEFTERLER</a:t>
            </a:r>
          </a:p>
        </p:txBody>
      </p:sp>
      <p:sp>
        <p:nvSpPr>
          <p:cNvPr id="2" name="Dikdörtgen 1"/>
          <p:cNvSpPr/>
          <p:nvPr/>
        </p:nvSpPr>
        <p:spPr>
          <a:xfrm>
            <a:off x="487111" y="1435693"/>
            <a:ext cx="11049712" cy="4302716"/>
          </a:xfrm>
          <a:prstGeom prst="rect">
            <a:avLst/>
          </a:prstGeom>
        </p:spPr>
        <p:txBody>
          <a:bodyPr wrap="square">
            <a:spAutoFit/>
          </a:bodyPr>
          <a:lstStyle/>
          <a:p>
            <a:pPr algn="just">
              <a:lnSpc>
                <a:spcPct val="90000"/>
              </a:lnSpc>
            </a:pPr>
            <a:endParaRPr lang="tr-TR" sz="2400" dirty="0">
              <a:cs typeface="Tahoma" pitchFamily="34" charset="0"/>
            </a:endParaRPr>
          </a:p>
          <a:p>
            <a:pPr algn="just">
              <a:lnSpc>
                <a:spcPct val="90000"/>
              </a:lnSpc>
            </a:pPr>
            <a:r>
              <a:rPr lang="tr-TR" sz="2400" dirty="0">
                <a:cs typeface="Tahoma" pitchFamily="34" charset="0"/>
              </a:rPr>
              <a:t>Defterler hariç olmak üzere; </a:t>
            </a:r>
          </a:p>
          <a:p>
            <a:pPr marL="342900" indent="-342900" algn="just">
              <a:lnSpc>
                <a:spcPct val="150000"/>
              </a:lnSpc>
              <a:buFont typeface="Arial" panose="020B0604020202020204" pitchFamily="34" charset="0"/>
              <a:buChar char="•"/>
            </a:pPr>
            <a:r>
              <a:rPr lang="tr-TR" sz="2400" dirty="0">
                <a:cs typeface="Tahoma" pitchFamily="34" charset="0"/>
              </a:rPr>
              <a:t>Dernekler tarafından kullanılan alındı belgeleri, </a:t>
            </a:r>
          </a:p>
          <a:p>
            <a:pPr marL="342900" indent="-342900" algn="just">
              <a:lnSpc>
                <a:spcPct val="150000"/>
              </a:lnSpc>
              <a:buFont typeface="Arial" panose="020B0604020202020204" pitchFamily="34" charset="0"/>
              <a:buChar char="•"/>
            </a:pPr>
            <a:r>
              <a:rPr lang="tr-TR" sz="2400" dirty="0">
                <a:cs typeface="Tahoma" pitchFamily="34" charset="0"/>
              </a:rPr>
              <a:t>Harcama belgeleri, </a:t>
            </a:r>
          </a:p>
          <a:p>
            <a:pPr marL="342900" indent="-342900" algn="just">
              <a:lnSpc>
                <a:spcPct val="150000"/>
              </a:lnSpc>
              <a:buFont typeface="Arial" panose="020B0604020202020204" pitchFamily="34" charset="0"/>
              <a:buChar char="•"/>
            </a:pPr>
            <a:r>
              <a:rPr lang="tr-TR" sz="2400" dirty="0">
                <a:cs typeface="Tahoma" pitchFamily="34" charset="0"/>
              </a:rPr>
              <a:t>Diğer belgeler, </a:t>
            </a:r>
          </a:p>
          <a:p>
            <a:pPr algn="just">
              <a:lnSpc>
                <a:spcPct val="150000"/>
              </a:lnSpc>
            </a:pPr>
            <a:r>
              <a:rPr lang="tr-TR" sz="2400" b="1" u="sng" dirty="0">
                <a:cs typeface="Tahoma" pitchFamily="34" charset="0"/>
              </a:rPr>
              <a:t>5 yıl</a:t>
            </a:r>
            <a:r>
              <a:rPr lang="tr-TR" sz="2400" b="1" dirty="0">
                <a:cs typeface="Tahoma" pitchFamily="34" charset="0"/>
              </a:rPr>
              <a:t> </a:t>
            </a:r>
            <a:r>
              <a:rPr lang="tr-TR" sz="2400" dirty="0">
                <a:cs typeface="Tahoma" pitchFamily="34" charset="0"/>
              </a:rPr>
              <a:t>süreyle saklanır. </a:t>
            </a:r>
          </a:p>
          <a:p>
            <a:pPr marL="342900" indent="-342900" algn="just">
              <a:lnSpc>
                <a:spcPct val="90000"/>
              </a:lnSpc>
              <a:buFont typeface="Arial" panose="020B0604020202020204" pitchFamily="34" charset="0"/>
              <a:buChar char="•"/>
            </a:pPr>
            <a:endParaRPr lang="tr-TR" sz="2400" dirty="0">
              <a:cs typeface="Tahoma" pitchFamily="34" charset="0"/>
            </a:endParaRPr>
          </a:p>
          <a:p>
            <a:pPr marL="342900" indent="-342900" algn="just">
              <a:lnSpc>
                <a:spcPct val="90000"/>
              </a:lnSpc>
              <a:buFont typeface="Arial" panose="020B0604020202020204" pitchFamily="34" charset="0"/>
              <a:buChar char="•"/>
            </a:pPr>
            <a:r>
              <a:rPr lang="tr-TR" sz="2400" dirty="0">
                <a:cs typeface="Tahoma" pitchFamily="34" charset="0"/>
              </a:rPr>
              <a:t>Dernekler tarafından tutulması zorunlu olan defterlerin saklama süreleriyle ilgili bir düzenleme bulunmamaktadır. </a:t>
            </a:r>
          </a:p>
          <a:p>
            <a:pPr marL="342900" indent="-342900" algn="just">
              <a:lnSpc>
                <a:spcPct val="90000"/>
              </a:lnSpc>
              <a:buFont typeface="Wingdings" panose="05000000000000000000" pitchFamily="2" charset="2"/>
              <a:buChar char="Ø"/>
            </a:pPr>
            <a:endParaRPr lang="tr-TR" sz="2400" dirty="0">
              <a:cs typeface="Tahoma" pitchFamily="34" charset="0"/>
            </a:endParaRPr>
          </a:p>
        </p:txBody>
      </p:sp>
    </p:spTree>
    <p:extLst>
      <p:ext uri="{BB962C8B-B14F-4D97-AF65-F5344CB8AC3E}">
        <p14:creationId xmlns:p14="http://schemas.microsoft.com/office/powerpoint/2010/main" val="854018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097870" cy="461665"/>
          </a:xfrm>
          <a:prstGeom prst="rect">
            <a:avLst/>
          </a:prstGeom>
          <a:noFill/>
        </p:spPr>
        <p:txBody>
          <a:bodyPr wrap="none" rtlCol="0" anchor="ctr">
            <a:spAutoFit/>
          </a:bodyPr>
          <a:lstStyle/>
          <a:p>
            <a:r>
              <a:rPr lang="tr-TR" sz="2400" b="1" dirty="0">
                <a:solidFill>
                  <a:schemeClr val="bg1"/>
                </a:solidFill>
              </a:rPr>
              <a:t>DERNEKLERİN GELİRLERİ VE GİDERLERİ</a:t>
            </a:r>
          </a:p>
        </p:txBody>
      </p:sp>
      <p:sp>
        <p:nvSpPr>
          <p:cNvPr id="2" name="Dikdörtgen 1"/>
          <p:cNvSpPr/>
          <p:nvPr/>
        </p:nvSpPr>
        <p:spPr>
          <a:xfrm>
            <a:off x="1700613" y="1401510"/>
            <a:ext cx="7841927" cy="5041380"/>
          </a:xfrm>
          <a:prstGeom prst="rect">
            <a:avLst/>
          </a:prstGeom>
        </p:spPr>
        <p:txBody>
          <a:bodyPr wrap="square">
            <a:spAutoFit/>
          </a:bodyPr>
          <a:lstStyle/>
          <a:p>
            <a:pPr>
              <a:defRPr/>
            </a:pPr>
            <a:r>
              <a:rPr lang="tr-TR" sz="2400" b="1" u="sng" dirty="0"/>
              <a:t>Derneklerin Gelir Kalemleri :</a:t>
            </a:r>
          </a:p>
          <a:p>
            <a:pPr marL="342900" indent="-342900">
              <a:lnSpc>
                <a:spcPct val="150000"/>
              </a:lnSpc>
              <a:buFont typeface="Arial" panose="020B0604020202020204" pitchFamily="34" charset="0"/>
              <a:buChar char="•"/>
              <a:defRPr/>
            </a:pPr>
            <a:r>
              <a:rPr lang="tr-TR" sz="2400" dirty="0"/>
              <a:t>   Üye ödentileri,</a:t>
            </a:r>
          </a:p>
          <a:p>
            <a:pPr marL="342900" indent="-342900">
              <a:lnSpc>
                <a:spcPct val="150000"/>
              </a:lnSpc>
              <a:buFont typeface="Arial" panose="020B0604020202020204" pitchFamily="34" charset="0"/>
              <a:buChar char="•"/>
              <a:defRPr/>
            </a:pPr>
            <a:r>
              <a:rPr lang="tr-TR" sz="2400" dirty="0"/>
              <a:t>   Bağışlar,</a:t>
            </a:r>
          </a:p>
          <a:p>
            <a:pPr marL="342900" indent="-342900">
              <a:lnSpc>
                <a:spcPct val="150000"/>
              </a:lnSpc>
              <a:buFont typeface="Arial" panose="020B0604020202020204" pitchFamily="34" charset="0"/>
              <a:buChar char="•"/>
              <a:defRPr/>
            </a:pPr>
            <a:r>
              <a:rPr lang="tr-TR" sz="2400" dirty="0"/>
              <a:t>   Malvarlığından elde edilen gelirler,</a:t>
            </a:r>
          </a:p>
          <a:p>
            <a:pPr marL="342900" indent="-342900">
              <a:lnSpc>
                <a:spcPct val="150000"/>
              </a:lnSpc>
              <a:buFont typeface="Arial" panose="020B0604020202020204" pitchFamily="34" charset="0"/>
              <a:buChar char="•"/>
              <a:defRPr/>
            </a:pPr>
            <a:r>
              <a:rPr lang="tr-TR" sz="2400" dirty="0"/>
              <a:t>   Kamu kurumlarından alınan yardımlar,</a:t>
            </a:r>
          </a:p>
          <a:p>
            <a:pPr marL="342900" indent="-342900">
              <a:lnSpc>
                <a:spcPct val="150000"/>
              </a:lnSpc>
              <a:buFont typeface="Arial" panose="020B0604020202020204" pitchFamily="34" charset="0"/>
              <a:buChar char="•"/>
              <a:defRPr/>
            </a:pPr>
            <a:r>
              <a:rPr lang="tr-TR" sz="2400" dirty="0"/>
              <a:t>   Yurtdışından alınan yardımlar,</a:t>
            </a:r>
          </a:p>
          <a:p>
            <a:pPr marL="342900" indent="-342900">
              <a:lnSpc>
                <a:spcPct val="150000"/>
              </a:lnSpc>
              <a:buFont typeface="Arial" panose="020B0604020202020204" pitchFamily="34" charset="0"/>
              <a:buChar char="•"/>
              <a:defRPr/>
            </a:pPr>
            <a:r>
              <a:rPr lang="tr-TR" sz="2400" dirty="0"/>
              <a:t>   Ticari faaliyetler sonucunda elde edilen gelirler,</a:t>
            </a:r>
          </a:p>
          <a:p>
            <a:pPr marL="342900" indent="-342900">
              <a:lnSpc>
                <a:spcPct val="150000"/>
              </a:lnSpc>
              <a:buFont typeface="Arial" panose="020B0604020202020204" pitchFamily="34" charset="0"/>
              <a:buChar char="•"/>
              <a:defRPr/>
            </a:pPr>
            <a:r>
              <a:rPr lang="tr-TR" sz="2400" dirty="0"/>
              <a:t>   Diğer gelirler. </a:t>
            </a:r>
          </a:p>
          <a:p>
            <a:pPr algn="just">
              <a:lnSpc>
                <a:spcPct val="90000"/>
              </a:lnSpc>
            </a:pPr>
            <a:endParaRPr lang="tr-TR" sz="2400" dirty="0"/>
          </a:p>
          <a:p>
            <a:pPr algn="just"/>
            <a:endParaRPr lang="tr-TR" sz="2400" dirty="0"/>
          </a:p>
        </p:txBody>
      </p:sp>
    </p:spTree>
    <p:extLst>
      <p:ext uri="{BB962C8B-B14F-4D97-AF65-F5344CB8AC3E}">
        <p14:creationId xmlns:p14="http://schemas.microsoft.com/office/powerpoint/2010/main" val="2396228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097870" cy="461665"/>
          </a:xfrm>
          <a:prstGeom prst="rect">
            <a:avLst/>
          </a:prstGeom>
          <a:noFill/>
        </p:spPr>
        <p:txBody>
          <a:bodyPr wrap="none" rtlCol="0" anchor="ctr">
            <a:spAutoFit/>
          </a:bodyPr>
          <a:lstStyle/>
          <a:p>
            <a:r>
              <a:rPr lang="tr-TR" sz="2400" b="1" dirty="0">
                <a:solidFill>
                  <a:schemeClr val="bg1"/>
                </a:solidFill>
              </a:rPr>
              <a:t>DERNEKLERİN GELİRLERİ VE GİDERLERİ</a:t>
            </a:r>
          </a:p>
        </p:txBody>
      </p:sp>
      <p:sp>
        <p:nvSpPr>
          <p:cNvPr id="2" name="Dikdörtgen 1"/>
          <p:cNvSpPr/>
          <p:nvPr/>
        </p:nvSpPr>
        <p:spPr>
          <a:xfrm>
            <a:off x="555477" y="1824873"/>
            <a:ext cx="10981345" cy="3600986"/>
          </a:xfrm>
          <a:prstGeom prst="rect">
            <a:avLst/>
          </a:prstGeom>
        </p:spPr>
        <p:txBody>
          <a:bodyPr wrap="square">
            <a:spAutoFit/>
          </a:bodyPr>
          <a:lstStyle/>
          <a:p>
            <a:pPr marL="342900" indent="-342900" algn="just">
              <a:spcBef>
                <a:spcPct val="30000"/>
              </a:spcBef>
              <a:buFont typeface="Arial" panose="020B0604020202020204" pitchFamily="34" charset="0"/>
              <a:buChar char="•"/>
              <a:defRPr/>
            </a:pPr>
            <a:r>
              <a:rPr lang="tr-TR" sz="2400" dirty="0"/>
              <a:t>Nakdi gelirler, “</a:t>
            </a:r>
            <a:r>
              <a:rPr lang="tr-TR" sz="2400" dirty="0">
                <a:hlinkClick r:id="rId2" action="ppaction://hlinkfile"/>
              </a:rPr>
              <a:t>Alındı Belgesi</a:t>
            </a:r>
            <a:r>
              <a:rPr lang="tr-TR" sz="2400" dirty="0"/>
              <a:t>” ile tahsil edilir.</a:t>
            </a:r>
          </a:p>
          <a:p>
            <a:pPr marL="342900" indent="-342900" algn="just">
              <a:spcBef>
                <a:spcPct val="30000"/>
              </a:spcBef>
              <a:buClr>
                <a:srgbClr val="FF0000"/>
              </a:buClr>
              <a:buFont typeface="Arial" panose="020B0604020202020204" pitchFamily="34" charset="0"/>
              <a:buChar char="•"/>
              <a:defRPr/>
            </a:pPr>
            <a:endParaRPr lang="tr-TR" sz="2400" dirty="0"/>
          </a:p>
          <a:p>
            <a:pPr marL="342900" indent="-342900" algn="just">
              <a:spcBef>
                <a:spcPct val="30000"/>
              </a:spcBef>
              <a:buFont typeface="Arial" panose="020B0604020202020204" pitchFamily="34" charset="0"/>
              <a:buChar char="•"/>
              <a:defRPr/>
            </a:pPr>
            <a:r>
              <a:rPr lang="tr-TR" sz="2400" dirty="0"/>
              <a:t>Nakdi gelirlerinin bankalar aracılığı ile tahsili halinde banka tarafından düzenlenen </a:t>
            </a:r>
            <a:r>
              <a:rPr lang="tr-TR" sz="2400" dirty="0">
                <a:hlinkClick r:id="rId2" action="ppaction://hlinkfile"/>
              </a:rPr>
              <a:t>dekont veya hesap özeti gibi belgeler </a:t>
            </a:r>
            <a:r>
              <a:rPr lang="tr-TR" sz="2400" dirty="0"/>
              <a:t>alındı belgesi yerine geçer</a:t>
            </a:r>
            <a:r>
              <a:rPr lang="tr-TR" sz="2400" i="1" dirty="0"/>
              <a:t>.</a:t>
            </a:r>
          </a:p>
          <a:p>
            <a:pPr marL="342900" indent="-342900" algn="just">
              <a:spcBef>
                <a:spcPct val="30000"/>
              </a:spcBef>
              <a:buClr>
                <a:srgbClr val="FF0000"/>
              </a:buClr>
              <a:buFont typeface="Arial" panose="020B0604020202020204" pitchFamily="34" charset="0"/>
              <a:buChar char="•"/>
              <a:defRPr/>
            </a:pPr>
            <a:endParaRPr lang="tr-TR" sz="2400" dirty="0"/>
          </a:p>
          <a:p>
            <a:pPr marL="342900" indent="-342900" algn="just">
              <a:spcBef>
                <a:spcPct val="30000"/>
              </a:spcBef>
              <a:buFont typeface="Arial" panose="020B0604020202020204" pitchFamily="34" charset="0"/>
              <a:buChar char="•"/>
              <a:defRPr/>
            </a:pPr>
            <a:r>
              <a:rPr lang="tr-TR" sz="2400" dirty="0"/>
              <a:t>Kişi, kurum veya kuruluşlar tarafından yapılacak bedelsiz mal ve hizmet teslimleri ise “</a:t>
            </a:r>
            <a:r>
              <a:rPr lang="tr-TR" sz="2400" dirty="0">
                <a:hlinkClick r:id="rId3" action="ppaction://hlinkfile"/>
              </a:rPr>
              <a:t>Ayni Bağış Alındı Belgesi</a:t>
            </a:r>
            <a:r>
              <a:rPr lang="tr-TR" sz="2400" dirty="0"/>
              <a:t>” ile kabul edilir</a:t>
            </a:r>
            <a:r>
              <a:rPr lang="tr-TR" sz="2400" i="1" dirty="0"/>
              <a:t>.</a:t>
            </a:r>
            <a:endParaRPr lang="tr-TR" sz="2400" dirty="0"/>
          </a:p>
          <a:p>
            <a:pPr marL="342900" indent="-342900" algn="just">
              <a:spcBef>
                <a:spcPct val="30000"/>
              </a:spcBef>
              <a:buClr>
                <a:srgbClr val="FF0000"/>
              </a:buClr>
              <a:buFont typeface="Wingdings" panose="05000000000000000000" pitchFamily="2" charset="2"/>
              <a:buChar char="Ø"/>
              <a:defRPr/>
            </a:pPr>
            <a:endParaRPr lang="tr-TR" sz="2400" dirty="0"/>
          </a:p>
        </p:txBody>
      </p:sp>
    </p:spTree>
    <p:extLst>
      <p:ext uri="{BB962C8B-B14F-4D97-AF65-F5344CB8AC3E}">
        <p14:creationId xmlns:p14="http://schemas.microsoft.com/office/powerpoint/2010/main" val="1144734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097870" cy="461665"/>
          </a:xfrm>
          <a:prstGeom prst="rect">
            <a:avLst/>
          </a:prstGeom>
          <a:noFill/>
        </p:spPr>
        <p:txBody>
          <a:bodyPr wrap="none" rtlCol="0" anchor="ctr">
            <a:spAutoFit/>
          </a:bodyPr>
          <a:lstStyle/>
          <a:p>
            <a:r>
              <a:rPr lang="tr-TR" sz="2400" b="1" dirty="0">
                <a:solidFill>
                  <a:schemeClr val="bg1"/>
                </a:solidFill>
              </a:rPr>
              <a:t>DERNEKLERİN GELİRLERİ VE GİDERLERİ</a:t>
            </a:r>
          </a:p>
        </p:txBody>
      </p:sp>
      <p:sp>
        <p:nvSpPr>
          <p:cNvPr id="2" name="Dikdörtgen 1"/>
          <p:cNvSpPr/>
          <p:nvPr/>
        </p:nvSpPr>
        <p:spPr>
          <a:xfrm>
            <a:off x="550416" y="1340528"/>
            <a:ext cx="10981677" cy="6038576"/>
          </a:xfrm>
          <a:prstGeom prst="rect">
            <a:avLst/>
          </a:prstGeom>
        </p:spPr>
        <p:txBody>
          <a:bodyPr wrap="square">
            <a:spAutoFit/>
          </a:bodyPr>
          <a:lstStyle/>
          <a:p>
            <a:pPr algn="just" fontAlgn="auto">
              <a:lnSpc>
                <a:spcPct val="90000"/>
              </a:lnSpc>
              <a:spcAft>
                <a:spcPts val="0"/>
              </a:spcAft>
              <a:defRPr/>
            </a:pPr>
            <a:r>
              <a:rPr lang="tr-TR" sz="2400" dirty="0"/>
              <a:t>Derneğin harcamaları, </a:t>
            </a:r>
          </a:p>
          <a:p>
            <a:pPr marL="342900" indent="-342900" algn="just" fontAlgn="auto">
              <a:lnSpc>
                <a:spcPct val="150000"/>
              </a:lnSpc>
              <a:spcAft>
                <a:spcPts val="0"/>
              </a:spcAft>
              <a:buFont typeface="Arial" panose="020B0604020202020204" pitchFamily="34" charset="0"/>
              <a:buChar char="•"/>
              <a:defRPr/>
            </a:pPr>
            <a:r>
              <a:rPr lang="tr-TR" sz="2400" dirty="0"/>
              <a:t>Fatura, </a:t>
            </a:r>
          </a:p>
          <a:p>
            <a:pPr marL="342900" indent="-342900" algn="just" fontAlgn="auto">
              <a:lnSpc>
                <a:spcPct val="150000"/>
              </a:lnSpc>
              <a:spcAft>
                <a:spcPts val="0"/>
              </a:spcAft>
              <a:buFont typeface="Arial" panose="020B0604020202020204" pitchFamily="34" charset="0"/>
              <a:buChar char="•"/>
              <a:defRPr/>
            </a:pPr>
            <a:r>
              <a:rPr lang="tr-TR" sz="2400" dirty="0"/>
              <a:t>Perakende satış fişi, </a:t>
            </a:r>
          </a:p>
          <a:p>
            <a:pPr marL="342900" indent="-342900" algn="just" fontAlgn="auto">
              <a:lnSpc>
                <a:spcPct val="150000"/>
              </a:lnSpc>
              <a:spcAft>
                <a:spcPts val="0"/>
              </a:spcAft>
              <a:buFont typeface="Arial" panose="020B0604020202020204" pitchFamily="34" charset="0"/>
              <a:buChar char="•"/>
              <a:defRPr/>
            </a:pPr>
            <a:r>
              <a:rPr lang="tr-TR" sz="2400" dirty="0"/>
              <a:t>Serbest meslek makbuzu, </a:t>
            </a:r>
          </a:p>
          <a:p>
            <a:pPr marL="342900" indent="-342900" algn="just" fontAlgn="auto">
              <a:lnSpc>
                <a:spcPct val="150000"/>
              </a:lnSpc>
              <a:spcAft>
                <a:spcPts val="0"/>
              </a:spcAft>
              <a:buFont typeface="Arial" panose="020B0604020202020204" pitchFamily="34" charset="0"/>
              <a:buChar char="•"/>
              <a:defRPr/>
            </a:pPr>
            <a:r>
              <a:rPr lang="tr-TR" sz="2400" dirty="0"/>
              <a:t>Gider makbuzu, </a:t>
            </a:r>
          </a:p>
          <a:p>
            <a:pPr marL="342900" indent="-342900" algn="just" fontAlgn="auto">
              <a:lnSpc>
                <a:spcPct val="150000"/>
              </a:lnSpc>
              <a:spcAft>
                <a:spcPts val="0"/>
              </a:spcAft>
              <a:buFont typeface="Arial" panose="020B0604020202020204" pitchFamily="34" charset="0"/>
              <a:buChar char="•"/>
              <a:defRPr/>
            </a:pPr>
            <a:r>
              <a:rPr lang="tr-TR" sz="2400" dirty="0"/>
              <a:t>Gider pusulası, gibi harcama belgeleri ile belgelendirilir.</a:t>
            </a:r>
          </a:p>
          <a:p>
            <a:pPr algn="just" fontAlgn="auto">
              <a:lnSpc>
                <a:spcPct val="150000"/>
              </a:lnSpc>
              <a:spcAft>
                <a:spcPts val="0"/>
              </a:spcAft>
              <a:defRPr/>
            </a:pPr>
            <a:endParaRPr lang="tr-TR" sz="2400" dirty="0"/>
          </a:p>
          <a:p>
            <a:pPr marL="342900" indent="-342900" algn="just" fontAlgn="auto">
              <a:spcAft>
                <a:spcPts val="0"/>
              </a:spcAft>
              <a:buFont typeface="Arial" panose="020B0604020202020204" pitchFamily="34" charset="0"/>
              <a:buChar char="•"/>
              <a:defRPr/>
            </a:pPr>
            <a:r>
              <a:rPr lang="tr-TR" sz="2400" b="1" dirty="0"/>
              <a:t>2023 yılı için 23.186,00 TL</a:t>
            </a:r>
            <a:r>
              <a:rPr lang="tr-TR" sz="2400" dirty="0"/>
              <a:t>’yi</a:t>
            </a:r>
            <a:r>
              <a:rPr lang="tr-TR" sz="2400" b="1" dirty="0"/>
              <a:t> </a:t>
            </a:r>
            <a:r>
              <a:rPr lang="tr-TR" sz="2400" dirty="0"/>
              <a:t>aşan her türlü gelir, tahsilat, gider ve ödemeler bankalar ve diğer finans kuruluşları veya Posta ve Telgraf Teşkilatı Anonim Şirketi aracılığıyla yapılmalıdır.  </a:t>
            </a:r>
          </a:p>
          <a:p>
            <a:pPr marL="342900" indent="-342900" algn="just">
              <a:spcBef>
                <a:spcPct val="30000"/>
              </a:spcBef>
              <a:buClr>
                <a:srgbClr val="FF0000"/>
              </a:buClr>
              <a:buFont typeface="Wingdings" panose="05000000000000000000" pitchFamily="2" charset="2"/>
              <a:buChar char="Ø"/>
              <a:defRPr/>
            </a:pPr>
            <a:endParaRPr lang="tr-TR" sz="2400" dirty="0"/>
          </a:p>
          <a:p>
            <a:pPr algn="just">
              <a:lnSpc>
                <a:spcPct val="90000"/>
              </a:lnSpc>
            </a:pPr>
            <a:endParaRPr lang="tr-TR" sz="2400" dirty="0"/>
          </a:p>
          <a:p>
            <a:pPr algn="just"/>
            <a:endParaRPr lang="tr-TR" sz="2400" dirty="0"/>
          </a:p>
        </p:txBody>
      </p:sp>
    </p:spTree>
    <p:extLst>
      <p:ext uri="{BB962C8B-B14F-4D97-AF65-F5344CB8AC3E}">
        <p14:creationId xmlns:p14="http://schemas.microsoft.com/office/powerpoint/2010/main" val="28810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2241191" cy="461665"/>
          </a:xfrm>
          <a:prstGeom prst="rect">
            <a:avLst/>
          </a:prstGeom>
          <a:noFill/>
        </p:spPr>
        <p:txBody>
          <a:bodyPr wrap="none" rtlCol="0" anchor="ctr">
            <a:spAutoFit/>
          </a:bodyPr>
          <a:lstStyle/>
          <a:p>
            <a:r>
              <a:rPr lang="tr-TR" sz="2400" b="1" dirty="0">
                <a:solidFill>
                  <a:schemeClr val="bg1"/>
                </a:solidFill>
              </a:rPr>
              <a:t>DERNEK TANIMI</a:t>
            </a:r>
          </a:p>
        </p:txBody>
      </p:sp>
      <p:sp>
        <p:nvSpPr>
          <p:cNvPr id="2" name="Dikdörtgen 1"/>
          <p:cNvSpPr/>
          <p:nvPr/>
        </p:nvSpPr>
        <p:spPr>
          <a:xfrm>
            <a:off x="1051130" y="1987239"/>
            <a:ext cx="9605473" cy="3908762"/>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tr-TR" sz="2400" dirty="0"/>
              <a:t>Gerçek veya tüzel en az yedi kişinin,</a:t>
            </a:r>
          </a:p>
          <a:p>
            <a:pPr marL="457200" lvl="0" indent="-457200" algn="just">
              <a:lnSpc>
                <a:spcPct val="150000"/>
              </a:lnSpc>
              <a:buFont typeface="Arial" panose="020B0604020202020204" pitchFamily="34" charset="0"/>
              <a:buChar char="•"/>
            </a:pPr>
            <a:r>
              <a:rPr lang="tr-TR" sz="2400" dirty="0"/>
              <a:t> Kazanç paylaşma dışında,</a:t>
            </a:r>
          </a:p>
          <a:p>
            <a:pPr marL="457200" lvl="0" indent="-457200" algn="just">
              <a:lnSpc>
                <a:spcPct val="150000"/>
              </a:lnSpc>
              <a:buFont typeface="Arial" panose="020B0604020202020204" pitchFamily="34" charset="0"/>
              <a:buChar char="•"/>
            </a:pPr>
            <a:r>
              <a:rPr lang="tr-TR" sz="2400" dirty="0"/>
              <a:t> Belirli ve ortak bir amacı gerçekleştirmek üzere,</a:t>
            </a:r>
          </a:p>
          <a:p>
            <a:pPr marL="457200" lvl="0" indent="-457200" algn="just">
              <a:lnSpc>
                <a:spcPct val="150000"/>
              </a:lnSpc>
              <a:buFont typeface="Arial" panose="020B0604020202020204" pitchFamily="34" charset="0"/>
              <a:buChar char="•"/>
            </a:pPr>
            <a:r>
              <a:rPr lang="tr-TR" sz="2400" dirty="0"/>
              <a:t> Bilgi ve çalışmalarını sürekli olarak birleştirmek suretiyle oluşturdukları,     </a:t>
            </a:r>
            <a:r>
              <a:rPr lang="tr-TR" sz="2400" b="1" dirty="0"/>
              <a:t>tüzel kişiliğe sahip </a:t>
            </a:r>
            <a:r>
              <a:rPr lang="tr-TR" sz="2400" dirty="0"/>
              <a:t>kişi toplulukları olarak tanımlanmaktadır. </a:t>
            </a:r>
          </a:p>
          <a:p>
            <a:pPr marL="342900" lvl="0" indent="-342900" algn="just">
              <a:lnSpc>
                <a:spcPct val="150000"/>
              </a:lnSpc>
              <a:buFont typeface="Wingdings" panose="05000000000000000000" pitchFamily="2" charset="2"/>
              <a:buChar char="Ø"/>
            </a:pPr>
            <a:endParaRPr lang="tr-TR" sz="2400" dirty="0"/>
          </a:p>
          <a:p>
            <a:pPr algn="just"/>
            <a:endParaRPr lang="tr-TR" sz="3200" dirty="0"/>
          </a:p>
        </p:txBody>
      </p:sp>
    </p:spTree>
    <p:extLst>
      <p:ext uri="{BB962C8B-B14F-4D97-AF65-F5344CB8AC3E}">
        <p14:creationId xmlns:p14="http://schemas.microsoft.com/office/powerpoint/2010/main" val="598817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1838324" cy="461665"/>
          </a:xfrm>
          <a:prstGeom prst="rect">
            <a:avLst/>
          </a:prstGeom>
          <a:noFill/>
        </p:spPr>
        <p:txBody>
          <a:bodyPr wrap="none" rtlCol="0" anchor="ctr">
            <a:spAutoFit/>
          </a:bodyPr>
          <a:lstStyle/>
          <a:p>
            <a:r>
              <a:rPr lang="tr-TR" sz="2400" b="1" dirty="0">
                <a:solidFill>
                  <a:schemeClr val="bg1"/>
                </a:solidFill>
              </a:rPr>
              <a:t>BEYANNAME</a:t>
            </a:r>
          </a:p>
        </p:txBody>
      </p:sp>
      <p:sp>
        <p:nvSpPr>
          <p:cNvPr id="2" name="Dikdörtgen 1"/>
          <p:cNvSpPr/>
          <p:nvPr/>
        </p:nvSpPr>
        <p:spPr>
          <a:xfrm>
            <a:off x="803305" y="1418602"/>
            <a:ext cx="10733516" cy="6306342"/>
          </a:xfrm>
          <a:prstGeom prst="rect">
            <a:avLst/>
          </a:prstGeom>
        </p:spPr>
        <p:txBody>
          <a:bodyPr wrap="square">
            <a:spAutoFit/>
          </a:bodyPr>
          <a:lstStyle/>
          <a:p>
            <a:pPr algn="just">
              <a:spcBef>
                <a:spcPts val="600"/>
              </a:spcBef>
              <a:spcAft>
                <a:spcPts val="600"/>
              </a:spcAft>
            </a:pPr>
            <a:r>
              <a:rPr lang="tr-TR" sz="2200" b="1" dirty="0">
                <a:cs typeface="Tahoma" pitchFamily="34" charset="0"/>
              </a:rPr>
              <a:t>Derneklerin,</a:t>
            </a:r>
            <a:r>
              <a:rPr lang="tr-TR" sz="2200" dirty="0">
                <a:cs typeface="Tahoma" pitchFamily="34" charset="0"/>
              </a:rPr>
              <a:t> </a:t>
            </a:r>
          </a:p>
          <a:p>
            <a:pPr marL="342900" indent="-342900" algn="just">
              <a:spcBef>
                <a:spcPts val="600"/>
              </a:spcBef>
              <a:spcAft>
                <a:spcPts val="600"/>
              </a:spcAft>
              <a:buFont typeface="Arial" panose="020B0604020202020204" pitchFamily="34" charset="0"/>
              <a:buChar char="•"/>
            </a:pPr>
            <a:r>
              <a:rPr lang="tr-TR" sz="2200" dirty="0">
                <a:cs typeface="Tahoma" pitchFamily="34" charset="0"/>
              </a:rPr>
              <a:t>Her takvim yılının ilk dört ayı içinde, </a:t>
            </a:r>
          </a:p>
          <a:p>
            <a:pPr marL="342900" indent="-342900" algn="just">
              <a:spcBef>
                <a:spcPts val="600"/>
              </a:spcBef>
              <a:spcAft>
                <a:spcPts val="600"/>
              </a:spcAft>
              <a:buFont typeface="Arial" panose="020B0604020202020204" pitchFamily="34" charset="0"/>
              <a:buChar char="•"/>
            </a:pPr>
            <a:r>
              <a:rPr lang="tr-TR" sz="2200" dirty="0">
                <a:cs typeface="Tahoma" pitchFamily="34" charset="0"/>
              </a:rPr>
              <a:t>Bir önceki yıla ait dernek beyannamesini,  </a:t>
            </a:r>
          </a:p>
          <a:p>
            <a:pPr marL="342900" indent="-342900" algn="just">
              <a:spcBef>
                <a:spcPts val="600"/>
              </a:spcBef>
              <a:spcAft>
                <a:spcPts val="600"/>
              </a:spcAft>
              <a:buFont typeface="Arial" panose="020B0604020202020204" pitchFamily="34" charset="0"/>
              <a:buChar char="•"/>
            </a:pPr>
            <a:r>
              <a:rPr lang="tr-TR" sz="2200" dirty="0">
                <a:cs typeface="Tahoma" pitchFamily="34" charset="0"/>
              </a:rPr>
              <a:t>Yönetim kurulu başkanı tarafından, </a:t>
            </a:r>
          </a:p>
          <a:p>
            <a:pPr marL="342900" indent="-342900" algn="just">
              <a:spcBef>
                <a:spcPts val="600"/>
              </a:spcBef>
              <a:spcAft>
                <a:spcPts val="600"/>
              </a:spcAft>
              <a:buFont typeface="Arial" panose="020B0604020202020204" pitchFamily="34" charset="0"/>
              <a:buChar char="•"/>
            </a:pPr>
            <a:r>
              <a:rPr lang="tr-TR" sz="2200" dirty="0">
                <a:cs typeface="Tahoma" pitchFamily="34" charset="0"/>
              </a:rPr>
              <a:t>Mülki idare amirliğine vermesi zorunludur.</a:t>
            </a:r>
          </a:p>
          <a:p>
            <a:pPr algn="just">
              <a:spcBef>
                <a:spcPts val="600"/>
              </a:spcBef>
              <a:spcAft>
                <a:spcPts val="600"/>
              </a:spcAft>
            </a:pPr>
            <a:r>
              <a:rPr lang="tr-TR" sz="2200" b="1" dirty="0">
                <a:cs typeface="Tahoma" pitchFamily="34" charset="0"/>
              </a:rPr>
              <a:t>Şubeler, </a:t>
            </a:r>
          </a:p>
          <a:p>
            <a:pPr marL="342900" indent="-342900" algn="just">
              <a:spcBef>
                <a:spcPts val="600"/>
              </a:spcBef>
              <a:spcAft>
                <a:spcPts val="600"/>
              </a:spcAft>
              <a:buFont typeface="Arial" panose="020B0604020202020204" pitchFamily="34" charset="0"/>
              <a:buChar char="•"/>
            </a:pPr>
            <a:r>
              <a:rPr lang="tr-TR" sz="2200" dirty="0">
                <a:cs typeface="Tahoma" pitchFamily="34" charset="0"/>
              </a:rPr>
              <a:t>Mülki idare amirliğine verecekleri beyannamelerin birer örneğini bağlı bulundukları derneğe de vermekle yükümlüdürler. </a:t>
            </a:r>
          </a:p>
          <a:p>
            <a:pPr algn="just">
              <a:spcBef>
                <a:spcPts val="600"/>
              </a:spcBef>
              <a:spcAft>
                <a:spcPts val="600"/>
              </a:spcAft>
            </a:pPr>
            <a:r>
              <a:rPr lang="tr-TR" sz="2200" b="1" dirty="0">
                <a:cs typeface="Tahoma" pitchFamily="34" charset="0"/>
              </a:rPr>
              <a:t>Temsilcilikler,</a:t>
            </a:r>
          </a:p>
          <a:p>
            <a:pPr marL="342900" indent="-342900" algn="just">
              <a:spcBef>
                <a:spcPts val="600"/>
              </a:spcBef>
              <a:spcAft>
                <a:spcPts val="600"/>
              </a:spcAft>
              <a:buFont typeface="Arial" panose="020B0604020202020204" pitchFamily="34" charset="0"/>
              <a:buChar char="•"/>
            </a:pPr>
            <a:r>
              <a:rPr lang="tr-TR" sz="2200" dirty="0">
                <a:cs typeface="Tahoma" pitchFamily="34" charset="0"/>
              </a:rPr>
              <a:t>Ayrıca beyanname vermez ancak temsilciliklere ilişkin bilgiler dernek beyannamesinde gösterilir. </a:t>
            </a:r>
          </a:p>
          <a:p>
            <a:pPr algn="just">
              <a:spcBef>
                <a:spcPct val="30000"/>
              </a:spcBef>
              <a:buClr>
                <a:srgbClr val="FF0000"/>
              </a:buClr>
              <a:defRPr/>
            </a:pPr>
            <a:endParaRPr lang="tr-TR" sz="2400" dirty="0"/>
          </a:p>
          <a:p>
            <a:pPr algn="just">
              <a:lnSpc>
                <a:spcPct val="90000"/>
              </a:lnSpc>
            </a:pPr>
            <a:endParaRPr lang="tr-TR" sz="2400" dirty="0"/>
          </a:p>
          <a:p>
            <a:pPr algn="just"/>
            <a:endParaRPr lang="tr-TR" sz="2400" dirty="0"/>
          </a:p>
        </p:txBody>
      </p:sp>
    </p:spTree>
    <p:extLst>
      <p:ext uri="{BB962C8B-B14F-4D97-AF65-F5344CB8AC3E}">
        <p14:creationId xmlns:p14="http://schemas.microsoft.com/office/powerpoint/2010/main" val="1407356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1822935" cy="461665"/>
          </a:xfrm>
          <a:prstGeom prst="rect">
            <a:avLst/>
          </a:prstGeom>
          <a:noFill/>
        </p:spPr>
        <p:txBody>
          <a:bodyPr wrap="none" rtlCol="0" anchor="ctr">
            <a:spAutoFit/>
          </a:bodyPr>
          <a:lstStyle/>
          <a:p>
            <a:r>
              <a:rPr lang="tr-TR" sz="2400" b="1" dirty="0">
                <a:solidFill>
                  <a:schemeClr val="bg1"/>
                </a:solidFill>
              </a:rPr>
              <a:t>BİLDİRİMLER</a:t>
            </a:r>
          </a:p>
        </p:txBody>
      </p:sp>
      <p:sp>
        <p:nvSpPr>
          <p:cNvPr id="2" name="Dikdörtgen 1"/>
          <p:cNvSpPr/>
          <p:nvPr/>
        </p:nvSpPr>
        <p:spPr>
          <a:xfrm>
            <a:off x="621436" y="2096085"/>
            <a:ext cx="10475651" cy="2677656"/>
          </a:xfrm>
          <a:prstGeom prst="rect">
            <a:avLst/>
          </a:prstGeom>
        </p:spPr>
        <p:txBody>
          <a:bodyPr wrap="square">
            <a:spAutoFit/>
          </a:bodyPr>
          <a:lstStyle/>
          <a:p>
            <a:pPr marL="342900" indent="-342900" algn="just">
              <a:buFont typeface="Arial" panose="020B0604020202020204" pitchFamily="34" charset="0"/>
              <a:buChar char="•"/>
            </a:pPr>
            <a:r>
              <a:rPr lang="tr-TR" sz="2400" dirty="0">
                <a:cs typeface="Tahoma" pitchFamily="34" charset="0"/>
              </a:rPr>
              <a:t>Derneğin, </a:t>
            </a:r>
            <a:r>
              <a:rPr lang="tr-TR" sz="2400" b="1" dirty="0">
                <a:cs typeface="Tahoma" pitchFamily="34" charset="0"/>
              </a:rPr>
              <a:t>yerleşim yerinde </a:t>
            </a:r>
            <a:r>
              <a:rPr lang="tr-TR" sz="2400" dirty="0">
                <a:cs typeface="Tahoma" pitchFamily="34" charset="0"/>
              </a:rPr>
              <a:t>meydana gelen değişiklikler </a:t>
            </a:r>
            <a:r>
              <a:rPr lang="tr-TR" sz="2400" b="1" dirty="0">
                <a:cs typeface="Tahoma" pitchFamily="34" charset="0"/>
              </a:rPr>
              <a:t>kırk beş gün </a:t>
            </a:r>
            <a:r>
              <a:rPr lang="tr-TR" sz="2400" dirty="0">
                <a:cs typeface="Tahoma" pitchFamily="34" charset="0"/>
              </a:rPr>
              <a:t>içinde, mülki idare amirliğine bildirilmelidir.</a:t>
            </a:r>
          </a:p>
          <a:p>
            <a:pPr marL="342900" indent="-342900" algn="just"/>
            <a:endParaRPr lang="tr-TR" sz="2400" dirty="0">
              <a:cs typeface="Tahoma" pitchFamily="34" charset="0"/>
            </a:endParaRPr>
          </a:p>
          <a:p>
            <a:pPr marL="342900" indent="-342900" algn="just">
              <a:buFont typeface="Arial" panose="020B0604020202020204" pitchFamily="34" charset="0"/>
              <a:buChar char="•"/>
            </a:pPr>
            <a:endParaRPr lang="tr-TR" sz="2400" dirty="0">
              <a:cs typeface="Tahoma" pitchFamily="34" charset="0"/>
            </a:endParaRPr>
          </a:p>
          <a:p>
            <a:pPr marL="342900" indent="-342900" algn="just">
              <a:buFont typeface="Arial" panose="020B0604020202020204" pitchFamily="34" charset="0"/>
              <a:buChar char="•"/>
            </a:pPr>
            <a:r>
              <a:rPr lang="tr-TR" sz="2400" dirty="0">
                <a:cs typeface="Tahoma" pitchFamily="34" charset="0"/>
              </a:rPr>
              <a:t>Derneklerin </a:t>
            </a:r>
            <a:r>
              <a:rPr lang="tr-TR" sz="2400" b="1" dirty="0">
                <a:cs typeface="Tahoma" pitchFamily="34" charset="0"/>
              </a:rPr>
              <a:t>yurt dışındaki kişi, kurum ve kuruluşlardan </a:t>
            </a:r>
            <a:r>
              <a:rPr lang="tr-TR" sz="2400" dirty="0">
                <a:cs typeface="Tahoma" pitchFamily="34" charset="0"/>
              </a:rPr>
              <a:t>aldıkları nakdi yardımların </a:t>
            </a:r>
            <a:r>
              <a:rPr lang="tr-TR" sz="2400" b="1" dirty="0">
                <a:cs typeface="Tahoma" pitchFamily="34" charset="0"/>
              </a:rPr>
              <a:t>bankalar</a:t>
            </a:r>
            <a:r>
              <a:rPr lang="tr-TR" sz="2400" dirty="0">
                <a:cs typeface="Tahoma" pitchFamily="34" charset="0"/>
              </a:rPr>
              <a:t> aracılığıyla alınması ve </a:t>
            </a:r>
            <a:r>
              <a:rPr lang="tr-TR" sz="2400" b="1" dirty="0">
                <a:cs typeface="Tahoma" pitchFamily="34" charset="0"/>
              </a:rPr>
              <a:t>kullanılmadan önce </a:t>
            </a:r>
            <a:r>
              <a:rPr lang="tr-TR" sz="2400" dirty="0">
                <a:cs typeface="Tahoma" pitchFamily="34" charset="0"/>
              </a:rPr>
              <a:t>bildirim şartının yerine getirilmesi zorunludur.</a:t>
            </a:r>
          </a:p>
        </p:txBody>
      </p:sp>
    </p:spTree>
    <p:extLst>
      <p:ext uri="{BB962C8B-B14F-4D97-AF65-F5344CB8AC3E}">
        <p14:creationId xmlns:p14="http://schemas.microsoft.com/office/powerpoint/2010/main" val="2619856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1822935" cy="461665"/>
          </a:xfrm>
          <a:prstGeom prst="rect">
            <a:avLst/>
          </a:prstGeom>
          <a:noFill/>
        </p:spPr>
        <p:txBody>
          <a:bodyPr wrap="none" rtlCol="0" anchor="ctr">
            <a:spAutoFit/>
          </a:bodyPr>
          <a:lstStyle/>
          <a:p>
            <a:r>
              <a:rPr lang="tr-TR" sz="2400" b="1" dirty="0">
                <a:solidFill>
                  <a:schemeClr val="bg1"/>
                </a:solidFill>
              </a:rPr>
              <a:t>BİLDİRİMLER</a:t>
            </a:r>
          </a:p>
        </p:txBody>
      </p:sp>
      <p:sp>
        <p:nvSpPr>
          <p:cNvPr id="2" name="Dikdörtgen 1"/>
          <p:cNvSpPr/>
          <p:nvPr/>
        </p:nvSpPr>
        <p:spPr>
          <a:xfrm>
            <a:off x="621436" y="1223890"/>
            <a:ext cx="10813003" cy="4832092"/>
          </a:xfrm>
          <a:prstGeom prst="rect">
            <a:avLst/>
          </a:prstGeom>
        </p:spPr>
        <p:txBody>
          <a:bodyPr wrap="square">
            <a:spAutoFit/>
          </a:bodyPr>
          <a:lstStyle/>
          <a:p>
            <a:pPr marL="342900" indent="-342900" algn="just"/>
            <a:endParaRPr lang="tr-TR" sz="2400" dirty="0">
              <a:cs typeface="Tahoma" pitchFamily="34" charset="0"/>
            </a:endParaRPr>
          </a:p>
          <a:p>
            <a:pPr marL="342900" indent="-342900" algn="just">
              <a:buFont typeface="Arial" panose="020B0604020202020204" pitchFamily="34" charset="0"/>
              <a:buChar char="•"/>
            </a:pPr>
            <a:r>
              <a:rPr lang="tr-TR" sz="2000" dirty="0"/>
              <a:t>Yurt dışına yapılacak yardımlar, </a:t>
            </a:r>
            <a:r>
              <a:rPr lang="tr-TR" sz="2000" b="1" dirty="0"/>
              <a:t>yardım yapılmadan önce </a:t>
            </a:r>
            <a:r>
              <a:rPr lang="tr-TR" sz="2000" dirty="0"/>
              <a:t>dernekler tarafından mülki idare amirliğine bildirilir. Yurt dışına yapılacak (2023 yılı için güncel) </a:t>
            </a:r>
            <a:r>
              <a:rPr lang="tr-TR" sz="2000" b="1" dirty="0"/>
              <a:t>303.630,00 TL veya eşit dövizi aşan</a:t>
            </a:r>
            <a:r>
              <a:rPr lang="tr-TR" sz="2000" dirty="0"/>
              <a:t> nakdi yardımların, bankalar ve diğer finans kuruluşları veya Posta ve Telgraf Teşkilatı Anonim Şirketi aracılığıyla yapılması esastır.</a:t>
            </a:r>
          </a:p>
          <a:p>
            <a:pPr algn="just"/>
            <a:endParaRPr lang="tr-TR" sz="2000" dirty="0"/>
          </a:p>
          <a:p>
            <a:pPr marL="342900" indent="-342900" algn="just">
              <a:buFont typeface="Arial" panose="020B0604020202020204" pitchFamily="34" charset="0"/>
              <a:buChar char="•"/>
            </a:pPr>
            <a:r>
              <a:rPr lang="tr-TR" sz="2000" dirty="0"/>
              <a:t>Finansal erişimin güç olduğu ülkelere yapılacak yardımlar finans kuruluşları kullanılmaksızın ilgili mevzuata göre nakit beyan formu ile gümrük idaresine beyan edilmek suretiyle yapılabilir. Gümrükte beyan edilme suretiyle yurt dışına para çıkışı yapılan durumlarda ilgili beyan, veriliş tarihinden itibaren en geç </a:t>
            </a:r>
            <a:r>
              <a:rPr lang="tr-TR" sz="2000" b="1" dirty="0"/>
              <a:t>otuz gün </a:t>
            </a:r>
            <a:r>
              <a:rPr lang="tr-TR" sz="2000" dirty="0"/>
              <a:t>içinde dernek tarafından mülki idare amirliğine bildirilir.</a:t>
            </a:r>
          </a:p>
          <a:p>
            <a:pPr algn="just"/>
            <a:endParaRPr lang="tr-TR" sz="2000" dirty="0"/>
          </a:p>
          <a:p>
            <a:pPr marL="342900" indent="-342900" algn="just">
              <a:buFont typeface="Arial" panose="020B0604020202020204" pitchFamily="34" charset="0"/>
              <a:buChar char="•"/>
            </a:pPr>
            <a:r>
              <a:rPr lang="tr-TR" sz="2000" dirty="0"/>
              <a:t>Yardım gerçekleştirildikten sonra faaliyet sonuç bildirimi </a:t>
            </a:r>
            <a:r>
              <a:rPr lang="tr-TR" sz="2000" b="1" dirty="0"/>
              <a:t>doksan gün </a:t>
            </a:r>
            <a:r>
              <a:rPr lang="tr-TR" sz="2000" dirty="0"/>
              <a:t>içerisinde mülki idare amirliğine verilir. Bu bildirime, yapılan yardımların gerçekleştiğine ilişkin form ve görsel materyaller ve benzeri kanıtlayıcı belgeler eklenir.</a:t>
            </a:r>
          </a:p>
          <a:p>
            <a:pPr marL="342900" indent="-342900" algn="just">
              <a:buFont typeface="Arial" panose="020B0604020202020204" pitchFamily="34" charset="0"/>
              <a:buChar char="•"/>
            </a:pPr>
            <a:endParaRPr lang="tr-TR" sz="2400" dirty="0">
              <a:cs typeface="Tahoma" pitchFamily="34" charset="0"/>
            </a:endParaRPr>
          </a:p>
        </p:txBody>
      </p:sp>
    </p:spTree>
    <p:extLst>
      <p:ext uri="{BB962C8B-B14F-4D97-AF65-F5344CB8AC3E}">
        <p14:creationId xmlns:p14="http://schemas.microsoft.com/office/powerpoint/2010/main" val="2619856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1822935" cy="461665"/>
          </a:xfrm>
          <a:prstGeom prst="rect">
            <a:avLst/>
          </a:prstGeom>
          <a:noFill/>
        </p:spPr>
        <p:txBody>
          <a:bodyPr wrap="none" rtlCol="0" anchor="ctr">
            <a:spAutoFit/>
          </a:bodyPr>
          <a:lstStyle/>
          <a:p>
            <a:r>
              <a:rPr lang="tr-TR" sz="2400" b="1" dirty="0">
                <a:solidFill>
                  <a:schemeClr val="bg1"/>
                </a:solidFill>
              </a:rPr>
              <a:t>BİLDİRİMLER</a:t>
            </a:r>
          </a:p>
        </p:txBody>
      </p:sp>
      <p:sp>
        <p:nvSpPr>
          <p:cNvPr id="2" name="Dikdörtgen 1"/>
          <p:cNvSpPr/>
          <p:nvPr/>
        </p:nvSpPr>
        <p:spPr>
          <a:xfrm>
            <a:off x="355107" y="1207363"/>
            <a:ext cx="10928411" cy="5539978"/>
          </a:xfrm>
          <a:prstGeom prst="rect">
            <a:avLst/>
          </a:prstGeom>
        </p:spPr>
        <p:txBody>
          <a:bodyPr wrap="square">
            <a:spAutoFit/>
          </a:bodyPr>
          <a:lstStyle/>
          <a:p>
            <a:pPr marL="342900" indent="-342900" algn="just">
              <a:buFont typeface="Arial" panose="020B0604020202020204" pitchFamily="34" charset="0"/>
              <a:buChar char="•"/>
            </a:pPr>
            <a:endParaRPr lang="tr-TR" sz="2400" dirty="0">
              <a:cs typeface="Tahoma" pitchFamily="34" charset="0"/>
            </a:endParaRPr>
          </a:p>
          <a:p>
            <a:pPr marL="342900" indent="-342900" algn="just">
              <a:buFont typeface="Arial" panose="020B0604020202020204" pitchFamily="34" charset="0"/>
              <a:buChar char="•"/>
            </a:pPr>
            <a:r>
              <a:rPr lang="tr-TR" sz="2400" dirty="0">
                <a:cs typeface="Tahoma" pitchFamily="34" charset="0"/>
              </a:rPr>
              <a:t>Dernekler edindikleri </a:t>
            </a:r>
            <a:r>
              <a:rPr lang="tr-TR" sz="2400" b="1" dirty="0">
                <a:cs typeface="Tahoma" pitchFamily="34" charset="0"/>
              </a:rPr>
              <a:t>taşınmazları</a:t>
            </a:r>
            <a:r>
              <a:rPr lang="tr-TR" sz="2400" dirty="0">
                <a:cs typeface="Tahoma" pitchFamily="34" charset="0"/>
              </a:rPr>
              <a:t>, tapuya tescilinden itibaren </a:t>
            </a:r>
            <a:r>
              <a:rPr lang="tr-TR" sz="2400" b="1" dirty="0">
                <a:cs typeface="Tahoma" pitchFamily="34" charset="0"/>
              </a:rPr>
              <a:t>bir ay </a:t>
            </a:r>
            <a:r>
              <a:rPr lang="tr-TR" sz="2400" dirty="0">
                <a:cs typeface="Tahoma" pitchFamily="34" charset="0"/>
              </a:rPr>
              <a:t>içinde mülkî idare amirliğine bildirmekle yükümlüdürler. </a:t>
            </a:r>
          </a:p>
          <a:p>
            <a:pPr marL="342900" indent="-342900" algn="just">
              <a:buFont typeface="Arial" panose="020B0604020202020204" pitchFamily="34" charset="0"/>
              <a:buChar char="•"/>
            </a:pPr>
            <a:endParaRPr lang="tr-TR" sz="2400" dirty="0">
              <a:cs typeface="Tahoma" pitchFamily="34" charset="0"/>
            </a:endParaRPr>
          </a:p>
          <a:p>
            <a:pPr marL="342900" indent="-342900" algn="just">
              <a:buFont typeface="Arial" panose="020B0604020202020204" pitchFamily="34" charset="0"/>
              <a:buChar char="•"/>
            </a:pPr>
            <a:r>
              <a:rPr lang="tr-TR" sz="2400" dirty="0"/>
              <a:t>Üyeliğe kabul edilenler ile üyeliği sona erenlerin adını, soyadını, doğum tarihini ve kimlik numarasını kabul edilme ve sona erme tarihinden itibaren </a:t>
            </a:r>
            <a:r>
              <a:rPr lang="tr-TR" sz="2400" b="1" dirty="0"/>
              <a:t>kırk beş gün</a:t>
            </a:r>
            <a:r>
              <a:rPr lang="tr-TR" sz="2400" dirty="0"/>
              <a:t> içinde merkezinin bulunduğu dernekler birimine (Dernekler Bilgi Sistemi(DERBİS) ortamında) bildirmekle yükümlüdür.</a:t>
            </a:r>
            <a:r>
              <a:rPr lang="tr-TR" dirty="0"/>
              <a:t> </a:t>
            </a:r>
          </a:p>
          <a:p>
            <a:pPr marL="342900" indent="-342900" algn="just">
              <a:buFont typeface="Arial" panose="020B0604020202020204" pitchFamily="34" charset="0"/>
              <a:buChar char="•"/>
            </a:pPr>
            <a:endParaRPr lang="tr-TR" dirty="0"/>
          </a:p>
          <a:p>
            <a:pPr marL="342900" indent="-342900" algn="just">
              <a:buFont typeface="Arial" panose="020B0604020202020204" pitchFamily="34" charset="0"/>
              <a:buChar char="•"/>
            </a:pPr>
            <a:r>
              <a:rPr lang="tr-TR" sz="2400" dirty="0">
                <a:cs typeface="Tahoma" pitchFamily="34" charset="0"/>
              </a:rPr>
              <a:t>Genel kurul toplantıları dışında </a:t>
            </a:r>
            <a:r>
              <a:rPr lang="tr-TR" sz="2400" b="1" dirty="0">
                <a:cs typeface="Tahoma" pitchFamily="34" charset="0"/>
              </a:rPr>
              <a:t>dernek organlarında  </a:t>
            </a:r>
            <a:r>
              <a:rPr lang="tr-TR" sz="2400" dirty="0">
                <a:cs typeface="Tahoma" pitchFamily="34" charset="0"/>
              </a:rPr>
              <a:t>meydana gelen değişiklikler </a:t>
            </a:r>
            <a:r>
              <a:rPr lang="tr-TR" sz="2400" b="1" dirty="0">
                <a:cs typeface="Tahoma" pitchFamily="34" charset="0"/>
              </a:rPr>
              <a:t>kırk beş gün </a:t>
            </a:r>
            <a:r>
              <a:rPr lang="tr-TR" sz="2400" dirty="0">
                <a:cs typeface="Tahoma" pitchFamily="34" charset="0"/>
              </a:rPr>
              <a:t>içinde, mülki idare amirliğine bildirilmelidir.</a:t>
            </a:r>
          </a:p>
          <a:p>
            <a:pPr marL="342900" indent="-342900" algn="just">
              <a:buFont typeface="Arial" panose="020B0604020202020204" pitchFamily="34" charset="0"/>
              <a:buChar char="•"/>
            </a:pPr>
            <a:endParaRPr lang="tr-TR" sz="2400" dirty="0">
              <a:cs typeface="Tahoma" pitchFamily="34" charset="0"/>
            </a:endParaRPr>
          </a:p>
          <a:p>
            <a:pPr marL="342900" indent="-342900" algn="just">
              <a:buFont typeface="Arial" panose="020B0604020202020204" pitchFamily="34" charset="0"/>
              <a:buChar char="•"/>
            </a:pPr>
            <a:r>
              <a:rPr lang="tr-TR" sz="2400" b="1" dirty="0">
                <a:cs typeface="Tahoma" pitchFamily="34" charset="0"/>
              </a:rPr>
              <a:t>Basımevleri,</a:t>
            </a:r>
            <a:r>
              <a:rPr lang="tr-TR" sz="2400" dirty="0">
                <a:cs typeface="Tahoma" pitchFamily="34" charset="0"/>
              </a:rPr>
              <a:t> dernek gelirlerinin toplanmasında kullanılacak </a:t>
            </a:r>
            <a:r>
              <a:rPr lang="tr-TR" sz="2400" b="1" dirty="0">
                <a:cs typeface="Tahoma" pitchFamily="34" charset="0"/>
              </a:rPr>
              <a:t>alındı belgelerini </a:t>
            </a:r>
            <a:r>
              <a:rPr lang="tr-TR" sz="2400" dirty="0">
                <a:cs typeface="Tahoma" pitchFamily="34" charset="0"/>
              </a:rPr>
              <a:t>bastıktan sonra, bu belgelerin seri ve sıra numaralarını </a:t>
            </a:r>
            <a:r>
              <a:rPr lang="tr-TR" sz="2400" b="1" dirty="0">
                <a:cs typeface="Tahoma" pitchFamily="34" charset="0"/>
              </a:rPr>
              <a:t>on beş gün </a:t>
            </a:r>
            <a:r>
              <a:rPr lang="tr-TR" sz="2400" dirty="0">
                <a:cs typeface="Tahoma" pitchFamily="34" charset="0"/>
              </a:rPr>
              <a:t>içinde mülkî idare amirliğine bildirmek zorundadır.</a:t>
            </a:r>
            <a:endParaRPr lang="tr-TR" sz="2400" dirty="0"/>
          </a:p>
        </p:txBody>
      </p:sp>
    </p:spTree>
    <p:extLst>
      <p:ext uri="{BB962C8B-B14F-4D97-AF65-F5344CB8AC3E}">
        <p14:creationId xmlns:p14="http://schemas.microsoft.com/office/powerpoint/2010/main" val="3930018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spect="1" noChangeArrowheads="1" noTextEdit="1"/>
          </p:cNvSpPr>
          <p:nvPr/>
        </p:nvSpPr>
        <p:spPr bwMode="gray">
          <a:xfrm flipH="1">
            <a:off x="6068488" y="342367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solidFill>
                <a:prstClr val="black"/>
              </a:solidFill>
            </a:endParaRPr>
          </a:p>
        </p:txBody>
      </p:sp>
      <p:sp>
        <p:nvSpPr>
          <p:cNvPr id="39" name="Metin kutusu 74"/>
          <p:cNvSpPr txBox="1"/>
          <p:nvPr/>
        </p:nvSpPr>
        <p:spPr>
          <a:xfrm>
            <a:off x="71821" y="6525349"/>
            <a:ext cx="1853841" cy="307777"/>
          </a:xfrm>
          <a:prstGeom prst="rect">
            <a:avLst/>
          </a:prstGeom>
          <a:noFill/>
        </p:spPr>
        <p:txBody>
          <a:bodyPr wrap="none" rtlCol="0">
            <a:spAutoFit/>
          </a:bodyPr>
          <a:lstStyle/>
          <a:p>
            <a:r>
              <a:rPr lang="tr-TR" sz="1400" dirty="0">
                <a:solidFill>
                  <a:schemeClr val="bg1"/>
                </a:solidFill>
                <a:latin typeface="Tahoma" pitchFamily="34" charset="0"/>
                <a:ea typeface="Tahoma" pitchFamily="34" charset="0"/>
                <a:cs typeface="Tahoma" pitchFamily="34" charset="0"/>
              </a:rPr>
              <a:t>www.dernekler.gov.tr</a:t>
            </a:r>
          </a:p>
        </p:txBody>
      </p:sp>
      <p:sp>
        <p:nvSpPr>
          <p:cNvPr id="5" name="Dikdörtgen 4"/>
          <p:cNvSpPr/>
          <p:nvPr/>
        </p:nvSpPr>
        <p:spPr>
          <a:xfrm>
            <a:off x="998741" y="1687104"/>
            <a:ext cx="10177131" cy="461665"/>
          </a:xfrm>
          <a:prstGeom prst="rect">
            <a:avLst/>
          </a:prstGeom>
        </p:spPr>
        <p:txBody>
          <a:bodyPr wrap="square">
            <a:spAutoFit/>
          </a:bodyPr>
          <a:lstStyle/>
          <a:p>
            <a:pPr marL="342900" indent="-342900" algn="just">
              <a:buFont typeface="Arial" panose="020B0604020202020204" pitchFamily="34" charset="0"/>
              <a:buChar char="•"/>
            </a:pPr>
            <a:r>
              <a:rPr lang="tr-TR" sz="2400" dirty="0"/>
              <a:t>Kamu yararına çalışan dernekler, </a:t>
            </a:r>
            <a:r>
              <a:rPr lang="tr-TR" sz="2400" b="1" dirty="0"/>
              <a:t>Cumhurbaşkanı</a:t>
            </a:r>
            <a:r>
              <a:rPr lang="tr-TR" sz="2400" dirty="0"/>
              <a:t>  kararıyla tespit edilir. </a:t>
            </a:r>
          </a:p>
        </p:txBody>
      </p:sp>
      <p:graphicFrame>
        <p:nvGraphicFramePr>
          <p:cNvPr id="7" name="Tablo 6"/>
          <p:cNvGraphicFramePr>
            <a:graphicFrameLocks noGrp="1"/>
          </p:cNvGraphicFramePr>
          <p:nvPr>
            <p:extLst>
              <p:ext uri="{D42A27DB-BD31-4B8C-83A1-F6EECF244321}">
                <p14:modId xmlns:p14="http://schemas.microsoft.com/office/powerpoint/2010/main" val="3287262124"/>
              </p:ext>
            </p:extLst>
          </p:nvPr>
        </p:nvGraphicFramePr>
        <p:xfrm>
          <a:off x="1012054" y="2358479"/>
          <a:ext cx="10163817" cy="3649310"/>
        </p:xfrm>
        <a:graphic>
          <a:graphicData uri="http://schemas.openxmlformats.org/drawingml/2006/table">
            <a:tbl>
              <a:tblPr firstRow="1" bandRow="1">
                <a:tableStyleId>{5C22544A-7EE6-4342-B048-85BDC9FD1C3A}</a:tableStyleId>
              </a:tblPr>
              <a:tblGrid>
                <a:gridCol w="2552933">
                  <a:extLst>
                    <a:ext uri="{9D8B030D-6E8A-4147-A177-3AD203B41FA5}">
                      <a16:colId xmlns:a16="http://schemas.microsoft.com/office/drawing/2014/main" val="20000"/>
                    </a:ext>
                  </a:extLst>
                </a:gridCol>
                <a:gridCol w="7610884">
                  <a:extLst>
                    <a:ext uri="{9D8B030D-6E8A-4147-A177-3AD203B41FA5}">
                      <a16:colId xmlns:a16="http://schemas.microsoft.com/office/drawing/2014/main" val="20001"/>
                    </a:ext>
                  </a:extLst>
                </a:gridCol>
              </a:tblGrid>
              <a:tr h="498775">
                <a:tc>
                  <a:txBody>
                    <a:bodyPr/>
                    <a:lstStyle/>
                    <a:p>
                      <a:endParaRPr lang="tr-TR" dirty="0"/>
                    </a:p>
                  </a:txBody>
                  <a:tcPr>
                    <a:solidFill>
                      <a:srgbClr val="FF0000"/>
                    </a:solidFill>
                  </a:tcPr>
                </a:tc>
                <a:tc>
                  <a:txBody>
                    <a:bodyPr/>
                    <a:lstStyle/>
                    <a:p>
                      <a:r>
                        <a:rPr lang="tr-TR" dirty="0"/>
                        <a:t>Derneklerin</a:t>
                      </a:r>
                      <a:r>
                        <a:rPr lang="tr-TR" baseline="0" dirty="0"/>
                        <a:t> </a:t>
                      </a:r>
                      <a:r>
                        <a:rPr lang="tr-TR" dirty="0"/>
                        <a:t>“Kamu Yararı Statüsü” edinebilmesi için gerekli şartlar</a:t>
                      </a:r>
                    </a:p>
                  </a:txBody>
                  <a:tcPr>
                    <a:solidFill>
                      <a:srgbClr val="FF0000"/>
                    </a:solidFill>
                  </a:tcPr>
                </a:tc>
                <a:extLst>
                  <a:ext uri="{0D108BD9-81ED-4DB2-BD59-A6C34878D82A}">
                    <a16:rowId xmlns:a16="http://schemas.microsoft.com/office/drawing/2014/main" val="10000"/>
                  </a:ext>
                </a:extLst>
              </a:tr>
              <a:tr h="498775">
                <a:tc>
                  <a:txBody>
                    <a:bodyPr/>
                    <a:lstStyle/>
                    <a:p>
                      <a:r>
                        <a:rPr lang="tr-TR" b="1" dirty="0">
                          <a:solidFill>
                            <a:schemeClr val="bg1"/>
                          </a:solidFill>
                        </a:rPr>
                        <a:t>Faaliyet Süresi</a:t>
                      </a:r>
                    </a:p>
                  </a:txBody>
                  <a:tcPr>
                    <a:solidFill>
                      <a:srgbClr val="FF0000"/>
                    </a:solidFill>
                  </a:tcPr>
                </a:tc>
                <a:tc>
                  <a:txBody>
                    <a:bodyPr/>
                    <a:lstStyle/>
                    <a:p>
                      <a:pPr marL="285750" indent="-285750" algn="just">
                        <a:buFont typeface="Wingdings" panose="05000000000000000000" pitchFamily="2" charset="2"/>
                        <a:buChar char="Ø"/>
                      </a:pPr>
                      <a:r>
                        <a:rPr lang="tr-TR" dirty="0"/>
                        <a:t>En az 1 yıl süre ile faaliyette bulunuyor olması</a:t>
                      </a:r>
                    </a:p>
                  </a:txBody>
                  <a:tcPr>
                    <a:solidFill>
                      <a:schemeClr val="bg1"/>
                    </a:solidFill>
                  </a:tcPr>
                </a:tc>
                <a:extLst>
                  <a:ext uri="{0D108BD9-81ED-4DB2-BD59-A6C34878D82A}">
                    <a16:rowId xmlns:a16="http://schemas.microsoft.com/office/drawing/2014/main" val="10001"/>
                  </a:ext>
                </a:extLst>
              </a:tr>
              <a:tr h="498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chemeClr val="bg1"/>
                          </a:solidFill>
                        </a:rPr>
                        <a:t>Amaç</a:t>
                      </a:r>
                    </a:p>
                  </a:txBody>
                  <a:tcPr>
                    <a:solidFill>
                      <a:srgbClr val="FF0000"/>
                    </a:solidFill>
                  </a:tcPr>
                </a:tc>
                <a:tc>
                  <a:txBody>
                    <a:bodyPr/>
                    <a:lstStyle/>
                    <a:p>
                      <a:pPr marL="285750" indent="-285750" algn="just">
                        <a:buFont typeface="Wingdings" panose="05000000000000000000" pitchFamily="2" charset="2"/>
                        <a:buChar char="Ø"/>
                      </a:pPr>
                      <a:r>
                        <a:rPr lang="tr-TR" dirty="0"/>
                        <a:t>Amacı ve gerçekleştirdiği faaliyetlerin, üyelerinin dışında yerel veya ulusal düzeyde toplumun ihtiyaç ve sorunlarına yönelik çözümler üretecek ve toplumsal gelişmeye katkı sağlayacak nitelikte olması</a:t>
                      </a:r>
                    </a:p>
                    <a:p>
                      <a:pPr marL="285750" indent="-285750" algn="just">
                        <a:buFont typeface="Wingdings" panose="05000000000000000000" pitchFamily="2" charset="2"/>
                        <a:buChar char="Ø"/>
                      </a:pPr>
                      <a:r>
                        <a:rPr lang="tr-TR" dirty="0"/>
                        <a:t>Yıl içinde elde ettiği gelirin en az yarısının bu amaçla harcanması.</a:t>
                      </a:r>
                    </a:p>
                    <a:p>
                      <a:pPr marL="285750" indent="-285750" algn="just">
                        <a:buFont typeface="Wingdings" panose="05000000000000000000" pitchFamily="2" charset="2"/>
                        <a:buChar char="Ø"/>
                      </a:pPr>
                      <a:r>
                        <a:rPr lang="tr-TR" dirty="0"/>
                        <a:t>Sahip olduğu mal varlığının ve yıllık gelirinin tüzüğünde belirtilen amacı gerçekleştirecek düzeyde olması.</a:t>
                      </a:r>
                    </a:p>
                  </a:txBody>
                  <a:tcPr>
                    <a:solidFill>
                      <a:schemeClr val="bg1"/>
                    </a:solidFill>
                  </a:tcPr>
                </a:tc>
                <a:extLst>
                  <a:ext uri="{0D108BD9-81ED-4DB2-BD59-A6C34878D82A}">
                    <a16:rowId xmlns:a16="http://schemas.microsoft.com/office/drawing/2014/main" val="10002"/>
                  </a:ext>
                </a:extLst>
              </a:tr>
              <a:tr h="498775">
                <a:tc>
                  <a:txBody>
                    <a:bodyPr/>
                    <a:lstStyle/>
                    <a:p>
                      <a:r>
                        <a:rPr lang="tr-TR" b="1" dirty="0">
                          <a:solidFill>
                            <a:schemeClr val="bg1"/>
                          </a:solidFill>
                        </a:rPr>
                        <a:t>Mali Yükümlülükler</a:t>
                      </a:r>
                    </a:p>
                  </a:txBody>
                  <a:tcPr>
                    <a:solidFill>
                      <a:srgbClr val="FF0000"/>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dirty="0"/>
                        <a:t>Son bir yıl içindeki, 2023 yılı için belirlenen tutar olan 662.581,00 TL’yi geçen alım ve satım işlemlerinin rekabet koşullarına uygun yapılması.</a:t>
                      </a:r>
                    </a:p>
                    <a:p>
                      <a:pPr marL="0" indent="0" algn="just">
                        <a:buFont typeface="Wingdings" panose="05000000000000000000" pitchFamily="2" charset="2"/>
                        <a:buNone/>
                      </a:pPr>
                      <a:endParaRPr lang="tr-TR" dirty="0">
                        <a:solidFill>
                          <a:srgbClr val="FF0000"/>
                        </a:solidFill>
                      </a:endParaRPr>
                    </a:p>
                  </a:txBody>
                  <a:tcPr>
                    <a:solidFill>
                      <a:schemeClr val="bg1"/>
                    </a:solidFill>
                  </a:tcPr>
                </a:tc>
                <a:extLst>
                  <a:ext uri="{0D108BD9-81ED-4DB2-BD59-A6C34878D82A}">
                    <a16:rowId xmlns:a16="http://schemas.microsoft.com/office/drawing/2014/main" val="10003"/>
                  </a:ext>
                </a:extLst>
              </a:tr>
            </a:tbl>
          </a:graphicData>
        </a:graphic>
      </p:graphicFrame>
      <p:sp>
        <p:nvSpPr>
          <p:cNvPr id="9" name="Metin kutusu 8">
            <a:extLst>
              <a:ext uri="{FF2B5EF4-FFF2-40B4-BE49-F238E27FC236}">
                <a16:creationId xmlns:a16="http://schemas.microsoft.com/office/drawing/2014/main" id="{4CCD4F75-5465-204A-ABB6-B52F20AF78BE}"/>
              </a:ext>
            </a:extLst>
          </p:cNvPr>
          <p:cNvSpPr txBox="1"/>
          <p:nvPr/>
        </p:nvSpPr>
        <p:spPr>
          <a:xfrm>
            <a:off x="1962421" y="397149"/>
            <a:ext cx="3212161" cy="461665"/>
          </a:xfrm>
          <a:prstGeom prst="rect">
            <a:avLst/>
          </a:prstGeom>
          <a:noFill/>
        </p:spPr>
        <p:txBody>
          <a:bodyPr wrap="none" rtlCol="0" anchor="ctr">
            <a:spAutoFit/>
          </a:bodyPr>
          <a:lstStyle/>
          <a:p>
            <a:r>
              <a:rPr lang="tr-TR" sz="2400" b="1" dirty="0">
                <a:solidFill>
                  <a:schemeClr val="bg1"/>
                </a:solidFill>
              </a:rPr>
              <a:t>KAMU YARARI STATÜSÜ</a:t>
            </a:r>
          </a:p>
        </p:txBody>
      </p:sp>
    </p:spTree>
    <p:extLst>
      <p:ext uri="{BB962C8B-B14F-4D97-AF65-F5344CB8AC3E}">
        <p14:creationId xmlns:p14="http://schemas.microsoft.com/office/powerpoint/2010/main" val="2846431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4315540" cy="461665"/>
          </a:xfrm>
          <a:prstGeom prst="rect">
            <a:avLst/>
          </a:prstGeom>
          <a:noFill/>
        </p:spPr>
        <p:txBody>
          <a:bodyPr wrap="none" rtlCol="0" anchor="ctr">
            <a:spAutoFit/>
          </a:bodyPr>
          <a:lstStyle/>
          <a:p>
            <a:r>
              <a:rPr lang="tr-TR" sz="2400" b="1" dirty="0">
                <a:solidFill>
                  <a:schemeClr val="bg1"/>
                </a:solidFill>
              </a:rPr>
              <a:t>KAMU YARARI BAŞVURU SÜRECİ</a:t>
            </a:r>
          </a:p>
        </p:txBody>
      </p:sp>
      <p:graphicFrame>
        <p:nvGraphicFramePr>
          <p:cNvPr id="3" name="Tablo 2"/>
          <p:cNvGraphicFramePr>
            <a:graphicFrameLocks noGrp="1"/>
          </p:cNvGraphicFramePr>
          <p:nvPr>
            <p:extLst>
              <p:ext uri="{D42A27DB-BD31-4B8C-83A1-F6EECF244321}">
                <p14:modId xmlns:p14="http://schemas.microsoft.com/office/powerpoint/2010/main" val="1067990744"/>
              </p:ext>
            </p:extLst>
          </p:nvPr>
        </p:nvGraphicFramePr>
        <p:xfrm>
          <a:off x="1281869" y="1649339"/>
          <a:ext cx="9261089" cy="4326530"/>
        </p:xfrm>
        <a:graphic>
          <a:graphicData uri="http://schemas.openxmlformats.org/drawingml/2006/table">
            <a:tbl>
              <a:tblPr firstRow="1" bandRow="1">
                <a:tableStyleId>{5C22544A-7EE6-4342-B048-85BDC9FD1C3A}</a:tableStyleId>
              </a:tblPr>
              <a:tblGrid>
                <a:gridCol w="9261089">
                  <a:extLst>
                    <a:ext uri="{9D8B030D-6E8A-4147-A177-3AD203B41FA5}">
                      <a16:colId xmlns:a16="http://schemas.microsoft.com/office/drawing/2014/main" val="20000"/>
                    </a:ext>
                  </a:extLst>
                </a:gridCol>
              </a:tblGrid>
              <a:tr h="555882">
                <a:tc>
                  <a:txBody>
                    <a:bodyPr/>
                    <a:lstStyle/>
                    <a:p>
                      <a:endParaRPr lang="tr-TR" dirty="0">
                        <a:solidFill>
                          <a:schemeClr val="accent1"/>
                        </a:solidFill>
                      </a:endParaRPr>
                    </a:p>
                  </a:txBody>
                  <a:tcPr>
                    <a:solidFill>
                      <a:schemeClr val="bg1"/>
                    </a:solidFill>
                  </a:tcPr>
                </a:tc>
                <a:extLst>
                  <a:ext uri="{0D108BD9-81ED-4DB2-BD59-A6C34878D82A}">
                    <a16:rowId xmlns:a16="http://schemas.microsoft.com/office/drawing/2014/main" val="10000"/>
                  </a:ext>
                </a:extLst>
              </a:tr>
              <a:tr h="3770648">
                <a:tc>
                  <a:txBody>
                    <a:bodyPr/>
                    <a:lstStyle/>
                    <a:p>
                      <a:pPr marL="285750" indent="-285750">
                        <a:buFont typeface="Arial" panose="020B0604020202020204" pitchFamily="34" charset="0"/>
                        <a:buChar char="•"/>
                      </a:pPr>
                      <a:r>
                        <a:rPr lang="tr-TR" sz="2400" dirty="0"/>
                        <a:t>Dernekler, başvurularını mülki idare amirliğine yaparlar. </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Kamu yararına çalışan derneklerin başvurusu, valilik görüşü ile birlikte bir ay içinde Bakanlığa gönderilir. </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İlgili bakanlıkların ve Hazine ve Maliye Bakanlığının görüşü alınır. </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İçişleri Bakanlığının teklifi ve Cumhurbaşkanı kararı ile dernek kamu yararına çalışan derneklerden sayılır.  </a:t>
                      </a: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8119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3674917" cy="461665"/>
          </a:xfrm>
          <a:prstGeom prst="rect">
            <a:avLst/>
          </a:prstGeom>
          <a:noFill/>
        </p:spPr>
        <p:txBody>
          <a:bodyPr wrap="none" rtlCol="0" anchor="ctr">
            <a:spAutoFit/>
          </a:bodyPr>
          <a:lstStyle/>
          <a:p>
            <a:r>
              <a:rPr lang="tr-TR" sz="2400" b="1" dirty="0">
                <a:solidFill>
                  <a:schemeClr val="bg1"/>
                </a:solidFill>
              </a:rPr>
              <a:t>İzinle Kurulabilecek Tesisler</a:t>
            </a:r>
          </a:p>
        </p:txBody>
      </p:sp>
      <p:sp>
        <p:nvSpPr>
          <p:cNvPr id="2" name="Dikdörtgen 1"/>
          <p:cNvSpPr/>
          <p:nvPr/>
        </p:nvSpPr>
        <p:spPr>
          <a:xfrm>
            <a:off x="1384419" y="1669674"/>
            <a:ext cx="9528560" cy="3724096"/>
          </a:xfrm>
          <a:prstGeom prst="rect">
            <a:avLst/>
          </a:prstGeom>
        </p:spPr>
        <p:txBody>
          <a:bodyPr wrap="square" anchor="ctr">
            <a:spAutoFit/>
          </a:bodyPr>
          <a:lstStyle/>
          <a:p>
            <a:pPr algn="just"/>
            <a:r>
              <a:rPr lang="tr-TR" sz="2400" dirty="0"/>
              <a:t>Derneklerin, </a:t>
            </a:r>
          </a:p>
          <a:p>
            <a:pPr marL="342900" indent="-342900" algn="just">
              <a:lnSpc>
                <a:spcPct val="150000"/>
              </a:lnSpc>
              <a:buFont typeface="Wingdings" panose="05000000000000000000" pitchFamily="2" charset="2"/>
              <a:buChar char="Ø"/>
            </a:pPr>
            <a:r>
              <a:rPr lang="tr-TR" sz="2400" b="1" dirty="0"/>
              <a:t>Yurt</a:t>
            </a:r>
            <a:r>
              <a:rPr lang="tr-TR" sz="2400" dirty="0"/>
              <a:t>, </a:t>
            </a:r>
          </a:p>
          <a:p>
            <a:pPr marL="342900" indent="-342900" algn="just">
              <a:lnSpc>
                <a:spcPct val="150000"/>
              </a:lnSpc>
              <a:buFont typeface="Wingdings" panose="05000000000000000000" pitchFamily="2" charset="2"/>
              <a:buChar char="Ø"/>
            </a:pPr>
            <a:r>
              <a:rPr lang="tr-TR" sz="2400" b="1" dirty="0"/>
              <a:t>Pansiyon</a:t>
            </a:r>
            <a:r>
              <a:rPr lang="tr-TR" sz="2400" dirty="0"/>
              <a:t>, </a:t>
            </a:r>
          </a:p>
          <a:p>
            <a:pPr marL="342900" indent="-342900" algn="just">
              <a:lnSpc>
                <a:spcPct val="150000"/>
              </a:lnSpc>
              <a:buFont typeface="Wingdings" panose="05000000000000000000" pitchFamily="2" charset="2"/>
              <a:buChar char="Ø"/>
            </a:pPr>
            <a:r>
              <a:rPr lang="tr-TR" sz="2400" b="1" dirty="0"/>
              <a:t>Lokal</a:t>
            </a:r>
            <a:r>
              <a:rPr lang="tr-TR" sz="2400" dirty="0"/>
              <a:t>,</a:t>
            </a:r>
          </a:p>
          <a:p>
            <a:pPr algn="just">
              <a:lnSpc>
                <a:spcPct val="150000"/>
              </a:lnSpc>
            </a:pPr>
            <a:r>
              <a:rPr lang="tr-TR" sz="2400" dirty="0"/>
              <a:t>açmaları ile bu tesisleri işletmeleri </a:t>
            </a:r>
            <a:r>
              <a:rPr lang="tr-TR" sz="2400" b="1" dirty="0"/>
              <a:t>mülki idare amirinden izin </a:t>
            </a:r>
            <a:r>
              <a:rPr lang="tr-TR" sz="2400" dirty="0"/>
              <a:t>almalarına bağlıdır. </a:t>
            </a:r>
          </a:p>
          <a:p>
            <a:pPr algn="just"/>
            <a:endParaRPr lang="tr-TR" sz="3200" dirty="0"/>
          </a:p>
        </p:txBody>
      </p:sp>
    </p:spTree>
    <p:extLst>
      <p:ext uri="{BB962C8B-B14F-4D97-AF65-F5344CB8AC3E}">
        <p14:creationId xmlns:p14="http://schemas.microsoft.com/office/powerpoint/2010/main" val="4105345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4943597" cy="461665"/>
          </a:xfrm>
          <a:prstGeom prst="rect">
            <a:avLst/>
          </a:prstGeom>
          <a:noFill/>
        </p:spPr>
        <p:txBody>
          <a:bodyPr wrap="none" rtlCol="0" anchor="ctr">
            <a:spAutoFit/>
          </a:bodyPr>
          <a:lstStyle/>
          <a:p>
            <a:r>
              <a:rPr lang="tr-TR" sz="2400" b="1" dirty="0">
                <a:solidFill>
                  <a:schemeClr val="bg1"/>
                </a:solidFill>
              </a:rPr>
              <a:t>İZİNLE KULLANILABİLECEK KELİMELER</a:t>
            </a:r>
          </a:p>
        </p:txBody>
      </p:sp>
      <p:sp>
        <p:nvSpPr>
          <p:cNvPr id="2" name="Dikdörtgen 1"/>
          <p:cNvSpPr/>
          <p:nvPr/>
        </p:nvSpPr>
        <p:spPr>
          <a:xfrm>
            <a:off x="1307507" y="1293289"/>
            <a:ext cx="10212224" cy="5410712"/>
          </a:xfrm>
          <a:prstGeom prst="rect">
            <a:avLst/>
          </a:prstGeom>
        </p:spPr>
        <p:txBody>
          <a:bodyPr wrap="square">
            <a:spAutoFit/>
          </a:bodyPr>
          <a:lstStyle/>
          <a:p>
            <a:pPr algn="just">
              <a:lnSpc>
                <a:spcPct val="90000"/>
              </a:lnSpc>
            </a:pPr>
            <a:r>
              <a:rPr lang="tr-TR" sz="2400" dirty="0">
                <a:cs typeface="Tahoma" pitchFamily="34" charset="0"/>
              </a:rPr>
              <a:t>Dernek adlarında; </a:t>
            </a:r>
          </a:p>
          <a:p>
            <a:pPr marL="342900" indent="-342900" algn="just">
              <a:lnSpc>
                <a:spcPct val="150000"/>
              </a:lnSpc>
              <a:buFont typeface="Arial" panose="020B0604020202020204" pitchFamily="34" charset="0"/>
              <a:buChar char="•"/>
            </a:pPr>
            <a:r>
              <a:rPr lang="tr-TR" sz="2400" b="1" dirty="0">
                <a:cs typeface="Tahoma" pitchFamily="34" charset="0"/>
              </a:rPr>
              <a:t>Türk</a:t>
            </a:r>
            <a:r>
              <a:rPr lang="tr-TR" sz="2400" dirty="0">
                <a:cs typeface="Tahoma" pitchFamily="34" charset="0"/>
              </a:rPr>
              <a:t>, </a:t>
            </a:r>
          </a:p>
          <a:p>
            <a:pPr marL="342900" indent="-342900" algn="just">
              <a:lnSpc>
                <a:spcPct val="150000"/>
              </a:lnSpc>
              <a:buFont typeface="Arial" panose="020B0604020202020204" pitchFamily="34" charset="0"/>
              <a:buChar char="•"/>
            </a:pPr>
            <a:r>
              <a:rPr lang="tr-TR" sz="2400" b="1" dirty="0">
                <a:cs typeface="Tahoma" pitchFamily="34" charset="0"/>
              </a:rPr>
              <a:t>Türkiye</a:t>
            </a:r>
            <a:r>
              <a:rPr lang="tr-TR" sz="2400" dirty="0">
                <a:cs typeface="Tahoma" pitchFamily="34" charset="0"/>
              </a:rPr>
              <a:t>, </a:t>
            </a:r>
          </a:p>
          <a:p>
            <a:pPr marL="342900" indent="-342900" algn="just">
              <a:lnSpc>
                <a:spcPct val="150000"/>
              </a:lnSpc>
              <a:buFont typeface="Arial" panose="020B0604020202020204" pitchFamily="34" charset="0"/>
              <a:buChar char="•"/>
            </a:pPr>
            <a:r>
              <a:rPr lang="tr-TR" sz="2400" b="1" dirty="0">
                <a:cs typeface="Tahoma" pitchFamily="34" charset="0"/>
              </a:rPr>
              <a:t>Milli</a:t>
            </a:r>
            <a:r>
              <a:rPr lang="tr-TR" sz="2400" dirty="0">
                <a:cs typeface="Tahoma" pitchFamily="34" charset="0"/>
              </a:rPr>
              <a:t>, </a:t>
            </a:r>
          </a:p>
          <a:p>
            <a:pPr marL="342900" indent="-342900" algn="just">
              <a:lnSpc>
                <a:spcPct val="150000"/>
              </a:lnSpc>
              <a:buFont typeface="Arial" panose="020B0604020202020204" pitchFamily="34" charset="0"/>
              <a:buChar char="•"/>
            </a:pPr>
            <a:r>
              <a:rPr lang="tr-TR" sz="2400" b="1" dirty="0">
                <a:cs typeface="Tahoma" pitchFamily="34" charset="0"/>
              </a:rPr>
              <a:t>Cumhuriyet</a:t>
            </a:r>
            <a:r>
              <a:rPr lang="tr-TR" sz="2400" dirty="0">
                <a:cs typeface="Tahoma" pitchFamily="34" charset="0"/>
              </a:rPr>
              <a:t>, </a:t>
            </a:r>
          </a:p>
          <a:p>
            <a:pPr marL="342900" indent="-342900" algn="just">
              <a:lnSpc>
                <a:spcPct val="150000"/>
              </a:lnSpc>
              <a:buFont typeface="Arial" panose="020B0604020202020204" pitchFamily="34" charset="0"/>
              <a:buChar char="•"/>
            </a:pPr>
            <a:r>
              <a:rPr lang="tr-TR" sz="2400" b="1" dirty="0">
                <a:cs typeface="Tahoma" pitchFamily="34" charset="0"/>
              </a:rPr>
              <a:t>Atatürk</a:t>
            </a:r>
            <a:r>
              <a:rPr lang="tr-TR" sz="2400" dirty="0">
                <a:cs typeface="Tahoma" pitchFamily="34" charset="0"/>
              </a:rPr>
              <a:t>, </a:t>
            </a:r>
          </a:p>
          <a:p>
            <a:pPr marL="342900" indent="-342900" algn="just">
              <a:lnSpc>
                <a:spcPct val="150000"/>
              </a:lnSpc>
              <a:buFont typeface="Arial" panose="020B0604020202020204" pitchFamily="34" charset="0"/>
              <a:buChar char="•"/>
            </a:pPr>
            <a:r>
              <a:rPr lang="tr-TR" sz="2400" b="1" dirty="0">
                <a:cs typeface="Tahoma" pitchFamily="34" charset="0"/>
              </a:rPr>
              <a:t>Mustafa</a:t>
            </a:r>
            <a:r>
              <a:rPr lang="tr-TR" sz="2400" dirty="0">
                <a:cs typeface="Tahoma" pitchFamily="34" charset="0"/>
              </a:rPr>
              <a:t> </a:t>
            </a:r>
            <a:r>
              <a:rPr lang="tr-TR" sz="2400" b="1" dirty="0">
                <a:cs typeface="Tahoma" pitchFamily="34" charset="0"/>
              </a:rPr>
              <a:t>Kemal,</a:t>
            </a:r>
            <a:r>
              <a:rPr lang="tr-TR" sz="2400" dirty="0">
                <a:cs typeface="Tahoma" pitchFamily="34" charset="0"/>
              </a:rPr>
              <a:t> </a:t>
            </a:r>
          </a:p>
          <a:p>
            <a:pPr marL="342900" indent="-342900" algn="just">
              <a:lnSpc>
                <a:spcPct val="150000"/>
              </a:lnSpc>
              <a:buFont typeface="Arial" panose="020B0604020202020204" pitchFamily="34" charset="0"/>
              <a:buChar char="•"/>
            </a:pPr>
            <a:r>
              <a:rPr lang="tr-TR" sz="2400" b="1" dirty="0">
                <a:cs typeface="Tahoma" pitchFamily="34" charset="0"/>
              </a:rPr>
              <a:t>Şehit ve Gazi,</a:t>
            </a:r>
          </a:p>
          <a:p>
            <a:pPr algn="just">
              <a:lnSpc>
                <a:spcPct val="150000"/>
              </a:lnSpc>
            </a:pPr>
            <a:r>
              <a:rPr lang="tr-TR" sz="2400" dirty="0">
                <a:cs typeface="Tahoma" pitchFamily="34" charset="0"/>
              </a:rPr>
              <a:t>kelimeleri ile bunların baş ve sonlarına getirilen eklerle oluşturulan kelimeler </a:t>
            </a:r>
            <a:r>
              <a:rPr lang="tr-TR" sz="2400" b="1" dirty="0">
                <a:cs typeface="Tahoma" pitchFamily="34" charset="0"/>
              </a:rPr>
              <a:t>İçişleri Bakanlığı’nın izni </a:t>
            </a:r>
            <a:r>
              <a:rPr lang="tr-TR" sz="2400" dirty="0">
                <a:cs typeface="Tahoma" pitchFamily="34" charset="0"/>
              </a:rPr>
              <a:t>ile kullanılabilir</a:t>
            </a:r>
            <a:endParaRPr lang="tr-TR" sz="2400" dirty="0"/>
          </a:p>
        </p:txBody>
      </p:sp>
    </p:spTree>
    <p:extLst>
      <p:ext uri="{BB962C8B-B14F-4D97-AF65-F5344CB8AC3E}">
        <p14:creationId xmlns:p14="http://schemas.microsoft.com/office/powerpoint/2010/main" val="3232921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707332" cy="461665"/>
          </a:xfrm>
          <a:prstGeom prst="rect">
            <a:avLst/>
          </a:prstGeom>
          <a:noFill/>
        </p:spPr>
        <p:txBody>
          <a:bodyPr wrap="none" rtlCol="0" anchor="ctr">
            <a:spAutoFit/>
          </a:bodyPr>
          <a:lstStyle/>
          <a:p>
            <a:r>
              <a:rPr lang="tr-TR" sz="2400" b="1" dirty="0">
                <a:solidFill>
                  <a:schemeClr val="bg1"/>
                </a:solidFill>
              </a:rPr>
              <a:t>BAZI AD VE İŞARETLERİ KULLANMA YASAĞI </a:t>
            </a:r>
          </a:p>
        </p:txBody>
      </p:sp>
      <p:sp>
        <p:nvSpPr>
          <p:cNvPr id="2" name="Dikdörtgen 1"/>
          <p:cNvSpPr/>
          <p:nvPr/>
        </p:nvSpPr>
        <p:spPr>
          <a:xfrm>
            <a:off x="1333144" y="1324598"/>
            <a:ext cx="10203678" cy="6186309"/>
          </a:xfrm>
          <a:prstGeom prst="rect">
            <a:avLst/>
          </a:prstGeom>
        </p:spPr>
        <p:txBody>
          <a:bodyPr wrap="square">
            <a:spAutoFit/>
          </a:bodyPr>
          <a:lstStyle/>
          <a:p>
            <a:pPr algn="just">
              <a:lnSpc>
                <a:spcPct val="90000"/>
              </a:lnSpc>
            </a:pPr>
            <a:r>
              <a:rPr lang="tr-TR" sz="1600" dirty="0">
                <a:cs typeface="Tahoma" pitchFamily="34" charset="0"/>
              </a:rPr>
              <a:t>Derneklerin, mevcut veya mahkeme kararıyla kapatılmış veya feshedilmiş, </a:t>
            </a:r>
          </a:p>
          <a:p>
            <a:pPr marL="342900" indent="-342900" algn="just">
              <a:lnSpc>
                <a:spcPct val="150000"/>
              </a:lnSpc>
              <a:buFont typeface="Arial" panose="020B0604020202020204" pitchFamily="34" charset="0"/>
              <a:buChar char="•"/>
            </a:pPr>
            <a:r>
              <a:rPr lang="tr-TR" sz="1600" b="1" dirty="0">
                <a:cs typeface="Tahoma" pitchFamily="34" charset="0"/>
              </a:rPr>
              <a:t>Siyasî partinin</a:t>
            </a:r>
            <a:r>
              <a:rPr lang="tr-TR" sz="1600" dirty="0">
                <a:cs typeface="Tahoma" pitchFamily="34" charset="0"/>
              </a:rPr>
              <a:t>, </a:t>
            </a:r>
          </a:p>
          <a:p>
            <a:pPr marL="342900" indent="-342900" algn="just">
              <a:lnSpc>
                <a:spcPct val="150000"/>
              </a:lnSpc>
              <a:buFont typeface="Arial" panose="020B0604020202020204" pitchFamily="34" charset="0"/>
              <a:buChar char="•"/>
            </a:pPr>
            <a:r>
              <a:rPr lang="tr-TR" sz="1600" b="1" dirty="0">
                <a:cs typeface="Tahoma" pitchFamily="34" charset="0"/>
              </a:rPr>
              <a:t>Sendikanın</a:t>
            </a:r>
            <a:r>
              <a:rPr lang="tr-TR" sz="1600" dirty="0">
                <a:cs typeface="Tahoma" pitchFamily="34" charset="0"/>
              </a:rPr>
              <a:t> veya üst kuruluşun, </a:t>
            </a:r>
          </a:p>
          <a:p>
            <a:pPr marL="342900" indent="-342900" algn="just">
              <a:lnSpc>
                <a:spcPct val="150000"/>
              </a:lnSpc>
              <a:buFont typeface="Arial" panose="020B0604020202020204" pitchFamily="34" charset="0"/>
              <a:buChar char="•"/>
            </a:pPr>
            <a:r>
              <a:rPr lang="tr-TR" sz="1600" b="1" dirty="0">
                <a:cs typeface="Tahoma" pitchFamily="34" charset="0"/>
              </a:rPr>
              <a:t>Derneğin</a:t>
            </a:r>
            <a:r>
              <a:rPr lang="tr-TR" sz="1600" dirty="0">
                <a:cs typeface="Tahoma" pitchFamily="34" charset="0"/>
              </a:rPr>
              <a:t> veya üst kuruluşun </a:t>
            </a:r>
          </a:p>
          <a:p>
            <a:pPr marL="742950" lvl="1" indent="-285750" algn="just">
              <a:lnSpc>
                <a:spcPct val="150000"/>
              </a:lnSpc>
              <a:buFont typeface="Wingdings" panose="05000000000000000000" pitchFamily="2" charset="2"/>
              <a:buChar char="ü"/>
            </a:pPr>
            <a:r>
              <a:rPr lang="tr-TR" sz="1600" b="1" dirty="0">
                <a:cs typeface="Tahoma" pitchFamily="34" charset="0"/>
              </a:rPr>
              <a:t>Adını</a:t>
            </a:r>
            <a:r>
              <a:rPr lang="tr-TR" sz="1600" dirty="0">
                <a:cs typeface="Tahoma" pitchFamily="34" charset="0"/>
              </a:rPr>
              <a:t>, </a:t>
            </a:r>
          </a:p>
          <a:p>
            <a:pPr marL="742950" lvl="1" indent="-285750" algn="just">
              <a:lnSpc>
                <a:spcPct val="150000"/>
              </a:lnSpc>
              <a:buFont typeface="Wingdings" panose="05000000000000000000" pitchFamily="2" charset="2"/>
              <a:buChar char="ü"/>
            </a:pPr>
            <a:r>
              <a:rPr lang="tr-TR" sz="1600" b="1" dirty="0">
                <a:cs typeface="Tahoma" pitchFamily="34" charset="0"/>
              </a:rPr>
              <a:t>Amblemini</a:t>
            </a:r>
            <a:r>
              <a:rPr lang="tr-TR" sz="1600" dirty="0">
                <a:cs typeface="Tahoma" pitchFamily="34" charset="0"/>
              </a:rPr>
              <a:t>, </a:t>
            </a:r>
          </a:p>
          <a:p>
            <a:pPr marL="742950" lvl="1" indent="-285750" algn="just">
              <a:lnSpc>
                <a:spcPct val="150000"/>
              </a:lnSpc>
              <a:buFont typeface="Wingdings" panose="05000000000000000000" pitchFamily="2" charset="2"/>
              <a:buChar char="ü"/>
            </a:pPr>
            <a:r>
              <a:rPr lang="tr-TR" sz="1600" b="1" dirty="0">
                <a:cs typeface="Tahoma" pitchFamily="34" charset="0"/>
              </a:rPr>
              <a:t>Rumuzunu</a:t>
            </a:r>
            <a:r>
              <a:rPr lang="tr-TR" sz="1600" dirty="0">
                <a:cs typeface="Tahoma" pitchFamily="34" charset="0"/>
              </a:rPr>
              <a:t>, </a:t>
            </a:r>
          </a:p>
          <a:p>
            <a:pPr marL="742950" lvl="1" indent="-285750" algn="just">
              <a:lnSpc>
                <a:spcPct val="150000"/>
              </a:lnSpc>
              <a:buFont typeface="Wingdings" panose="05000000000000000000" pitchFamily="2" charset="2"/>
              <a:buChar char="ü"/>
            </a:pPr>
            <a:r>
              <a:rPr lang="tr-TR" sz="1600" b="1" dirty="0">
                <a:cs typeface="Tahoma" pitchFamily="34" charset="0"/>
              </a:rPr>
              <a:t>Rozetini</a:t>
            </a:r>
            <a:r>
              <a:rPr lang="tr-TR" sz="1600" dirty="0">
                <a:cs typeface="Tahoma" pitchFamily="34" charset="0"/>
              </a:rPr>
              <a:t> , </a:t>
            </a:r>
          </a:p>
          <a:p>
            <a:pPr marL="742950" lvl="1" indent="-285750" algn="just">
              <a:lnSpc>
                <a:spcPct val="150000"/>
              </a:lnSpc>
              <a:buFont typeface="Wingdings" panose="05000000000000000000" pitchFamily="2" charset="2"/>
              <a:buChar char="ü"/>
            </a:pPr>
            <a:r>
              <a:rPr lang="tr-TR" sz="1600" b="1" dirty="0">
                <a:cs typeface="Tahoma" pitchFamily="34" charset="0"/>
              </a:rPr>
              <a:t>Benzeri</a:t>
            </a:r>
            <a:r>
              <a:rPr lang="tr-TR" sz="1600" dirty="0">
                <a:cs typeface="Tahoma" pitchFamily="34" charset="0"/>
              </a:rPr>
              <a:t> </a:t>
            </a:r>
            <a:r>
              <a:rPr lang="tr-TR" sz="1600" b="1" dirty="0">
                <a:cs typeface="Tahoma" pitchFamily="34" charset="0"/>
              </a:rPr>
              <a:t>işaretleri</a:t>
            </a:r>
            <a:r>
              <a:rPr lang="tr-TR" sz="1600" dirty="0">
                <a:cs typeface="Tahoma" pitchFamily="34" charset="0"/>
              </a:rPr>
              <a:t> </a:t>
            </a:r>
          </a:p>
          <a:p>
            <a:pPr marL="342900" indent="-342900" algn="just">
              <a:lnSpc>
                <a:spcPct val="150000"/>
              </a:lnSpc>
              <a:buFont typeface="Arial" panose="020B0604020202020204" pitchFamily="34" charset="0"/>
              <a:buChar char="•"/>
            </a:pPr>
            <a:r>
              <a:rPr lang="tr-TR" sz="1600" dirty="0">
                <a:cs typeface="Tahoma" pitchFamily="34" charset="0"/>
              </a:rPr>
              <a:t>Başka bir ülkeye,</a:t>
            </a:r>
          </a:p>
          <a:p>
            <a:pPr marL="342900" indent="-342900" algn="just">
              <a:lnSpc>
                <a:spcPct val="150000"/>
              </a:lnSpc>
              <a:buFont typeface="Arial" panose="020B0604020202020204" pitchFamily="34" charset="0"/>
              <a:buChar char="•"/>
            </a:pPr>
            <a:r>
              <a:rPr lang="tr-TR" sz="1600" dirty="0">
                <a:cs typeface="Tahoma" pitchFamily="34" charset="0"/>
              </a:rPr>
              <a:t>Daha önce kurulmuş Türk devletlerine ait, </a:t>
            </a:r>
          </a:p>
          <a:p>
            <a:pPr marL="800100" lvl="1" indent="-342900" algn="just">
              <a:lnSpc>
                <a:spcPct val="150000"/>
              </a:lnSpc>
              <a:buFont typeface="Wingdings" panose="05000000000000000000" pitchFamily="2" charset="2"/>
              <a:buChar char="ü"/>
            </a:pPr>
            <a:r>
              <a:rPr lang="tr-TR" sz="1600" b="1" dirty="0">
                <a:cs typeface="Tahoma" pitchFamily="34" charset="0"/>
              </a:rPr>
              <a:t>Bayrak</a:t>
            </a:r>
            <a:r>
              <a:rPr lang="tr-TR" sz="1600" dirty="0">
                <a:cs typeface="Tahoma" pitchFamily="34" charset="0"/>
              </a:rPr>
              <a:t>, </a:t>
            </a:r>
          </a:p>
          <a:p>
            <a:pPr marL="800100" lvl="1" indent="-342900" algn="just">
              <a:lnSpc>
                <a:spcPct val="150000"/>
              </a:lnSpc>
              <a:buFont typeface="Wingdings" panose="05000000000000000000" pitchFamily="2" charset="2"/>
              <a:buChar char="ü"/>
            </a:pPr>
            <a:r>
              <a:rPr lang="tr-TR" sz="1600" b="1" dirty="0">
                <a:cs typeface="Tahoma" pitchFamily="34" charset="0"/>
              </a:rPr>
              <a:t>Amblem</a:t>
            </a:r>
            <a:r>
              <a:rPr lang="tr-TR" sz="1600" dirty="0">
                <a:cs typeface="Tahoma" pitchFamily="34" charset="0"/>
              </a:rPr>
              <a:t>, </a:t>
            </a:r>
          </a:p>
          <a:p>
            <a:pPr marL="800100" lvl="1" indent="-342900" algn="just">
              <a:lnSpc>
                <a:spcPct val="150000"/>
              </a:lnSpc>
              <a:buFont typeface="Wingdings" panose="05000000000000000000" pitchFamily="2" charset="2"/>
              <a:buChar char="ü"/>
            </a:pPr>
            <a:r>
              <a:rPr lang="tr-TR" sz="1600" b="1" dirty="0">
                <a:cs typeface="Tahoma" pitchFamily="34" charset="0"/>
              </a:rPr>
              <a:t>Flamaları</a:t>
            </a:r>
            <a:endParaRPr lang="tr-TR" sz="1600" dirty="0">
              <a:cs typeface="Tahoma" pitchFamily="34" charset="0"/>
            </a:endParaRPr>
          </a:p>
          <a:p>
            <a:pPr lvl="1" algn="just">
              <a:lnSpc>
                <a:spcPct val="150000"/>
              </a:lnSpc>
            </a:pPr>
            <a:r>
              <a:rPr lang="tr-TR" sz="1600" dirty="0">
                <a:cs typeface="Tahoma" pitchFamily="34" charset="0"/>
              </a:rPr>
              <a:t>Kullanmaları yasaktır.</a:t>
            </a:r>
          </a:p>
          <a:p>
            <a:pPr algn="just">
              <a:lnSpc>
                <a:spcPct val="90000"/>
              </a:lnSpc>
            </a:pPr>
            <a:endParaRPr lang="tr-TR" sz="2400" dirty="0"/>
          </a:p>
          <a:p>
            <a:pPr algn="just"/>
            <a:endParaRPr lang="tr-TR" sz="2400" dirty="0"/>
          </a:p>
        </p:txBody>
      </p:sp>
    </p:spTree>
    <p:extLst>
      <p:ext uri="{BB962C8B-B14F-4D97-AF65-F5344CB8AC3E}">
        <p14:creationId xmlns:p14="http://schemas.microsoft.com/office/powerpoint/2010/main" val="3267321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3809248" cy="461665"/>
          </a:xfrm>
          <a:prstGeom prst="rect">
            <a:avLst/>
          </a:prstGeom>
          <a:noFill/>
        </p:spPr>
        <p:txBody>
          <a:bodyPr wrap="none" rtlCol="0" anchor="ctr">
            <a:spAutoFit/>
          </a:bodyPr>
          <a:lstStyle/>
          <a:p>
            <a:r>
              <a:rPr lang="tr-TR" sz="2400" b="1" dirty="0">
                <a:solidFill>
                  <a:schemeClr val="bg1"/>
                </a:solidFill>
              </a:rPr>
              <a:t>DERNEKLERİN SONA ERMESİ</a:t>
            </a:r>
          </a:p>
        </p:txBody>
      </p:sp>
      <p:sp>
        <p:nvSpPr>
          <p:cNvPr id="2" name="Dikdörtgen 1"/>
          <p:cNvSpPr/>
          <p:nvPr/>
        </p:nvSpPr>
        <p:spPr>
          <a:xfrm>
            <a:off x="555476" y="1440308"/>
            <a:ext cx="10981345" cy="5503045"/>
          </a:xfrm>
          <a:prstGeom prst="rect">
            <a:avLst/>
          </a:prstGeom>
        </p:spPr>
        <p:txBody>
          <a:bodyPr wrap="square">
            <a:spAutoFit/>
          </a:bodyPr>
          <a:lstStyle/>
          <a:p>
            <a:pPr lvl="0" algn="just">
              <a:lnSpc>
                <a:spcPct val="90000"/>
              </a:lnSpc>
            </a:pPr>
            <a:r>
              <a:rPr lang="tr-TR" sz="2000" b="1" dirty="0">
                <a:cs typeface="Tahoma" pitchFamily="34" charset="0"/>
              </a:rPr>
              <a:t>1-)Kendiliğinden</a:t>
            </a:r>
          </a:p>
          <a:p>
            <a:pPr marL="342900" lvl="0" indent="-342900" algn="just">
              <a:lnSpc>
                <a:spcPct val="90000"/>
              </a:lnSpc>
              <a:buFont typeface="Arial" panose="020B0604020202020204" pitchFamily="34" charset="0"/>
              <a:buChar char="•"/>
            </a:pPr>
            <a:r>
              <a:rPr lang="en-US" sz="2000" dirty="0" err="1">
                <a:cs typeface="Tahoma" pitchFamily="34" charset="0"/>
                <a:sym typeface="Arial"/>
              </a:rPr>
              <a:t>Amacın</a:t>
            </a:r>
            <a:r>
              <a:rPr lang="en-US" sz="2000" dirty="0">
                <a:cs typeface="Tahoma" pitchFamily="34" charset="0"/>
                <a:sym typeface="Arial"/>
              </a:rPr>
              <a:t> </a:t>
            </a:r>
            <a:r>
              <a:rPr lang="en-US" sz="2000" dirty="0" err="1">
                <a:cs typeface="Tahoma" pitchFamily="34" charset="0"/>
                <a:sym typeface="Arial"/>
              </a:rPr>
              <a:t>gerçekleşmesi</a:t>
            </a:r>
            <a:r>
              <a:rPr lang="en-US" sz="2000" dirty="0">
                <a:cs typeface="Tahoma" pitchFamily="34" charset="0"/>
                <a:sym typeface="Arial"/>
              </a:rPr>
              <a:t>, </a:t>
            </a:r>
            <a:r>
              <a:rPr lang="en-US" sz="2000" dirty="0" err="1">
                <a:cs typeface="Tahoma" pitchFamily="34" charset="0"/>
                <a:sym typeface="Arial"/>
              </a:rPr>
              <a:t>gerçekleşmesinin</a:t>
            </a:r>
            <a:r>
              <a:rPr lang="en-US" sz="2000" dirty="0">
                <a:cs typeface="Tahoma" pitchFamily="34" charset="0"/>
                <a:sym typeface="Arial"/>
              </a:rPr>
              <a:t> </a:t>
            </a:r>
            <a:r>
              <a:rPr lang="en-US" sz="2000" dirty="0" err="1">
                <a:cs typeface="Tahoma" pitchFamily="34" charset="0"/>
                <a:sym typeface="Arial"/>
              </a:rPr>
              <a:t>olanaksız</a:t>
            </a:r>
            <a:r>
              <a:rPr lang="en-US" sz="2000" dirty="0">
                <a:cs typeface="Tahoma" pitchFamily="34" charset="0"/>
                <a:sym typeface="Arial"/>
              </a:rPr>
              <a:t> hale </a:t>
            </a:r>
            <a:r>
              <a:rPr lang="en-US" sz="2000" dirty="0" err="1">
                <a:cs typeface="Tahoma" pitchFamily="34" charset="0"/>
                <a:sym typeface="Arial"/>
              </a:rPr>
              <a:t>gelmesi</a:t>
            </a:r>
            <a:r>
              <a:rPr lang="en-US" sz="2000" dirty="0">
                <a:cs typeface="Tahoma" pitchFamily="34" charset="0"/>
                <a:sym typeface="Arial"/>
              </a:rPr>
              <a:t> </a:t>
            </a:r>
            <a:r>
              <a:rPr lang="en-US" sz="2000" dirty="0" err="1">
                <a:cs typeface="Tahoma" pitchFamily="34" charset="0"/>
                <a:sym typeface="Arial"/>
              </a:rPr>
              <a:t>veya</a:t>
            </a:r>
            <a:r>
              <a:rPr lang="en-US" sz="2000" dirty="0">
                <a:cs typeface="Tahoma" pitchFamily="34" charset="0"/>
                <a:sym typeface="Arial"/>
              </a:rPr>
              <a:t> </a:t>
            </a:r>
            <a:r>
              <a:rPr lang="en-US" sz="2000" dirty="0" err="1">
                <a:cs typeface="Tahoma" pitchFamily="34" charset="0"/>
                <a:sym typeface="Arial"/>
              </a:rPr>
              <a:t>sürenin</a:t>
            </a:r>
            <a:r>
              <a:rPr lang="en-US" sz="2000" dirty="0">
                <a:cs typeface="Tahoma" pitchFamily="34" charset="0"/>
                <a:sym typeface="Arial"/>
              </a:rPr>
              <a:t> </a:t>
            </a:r>
            <a:r>
              <a:rPr lang="en-US" sz="2000" dirty="0" err="1">
                <a:cs typeface="Tahoma" pitchFamily="34" charset="0"/>
                <a:sym typeface="Arial"/>
              </a:rPr>
              <a:t>sona</a:t>
            </a:r>
            <a:r>
              <a:rPr lang="en-US" sz="2000" dirty="0">
                <a:cs typeface="Tahoma" pitchFamily="34" charset="0"/>
                <a:sym typeface="Arial"/>
              </a:rPr>
              <a:t> </a:t>
            </a:r>
            <a:r>
              <a:rPr lang="en-US" sz="2000" dirty="0" err="1">
                <a:cs typeface="Tahoma" pitchFamily="34" charset="0"/>
                <a:sym typeface="Arial"/>
              </a:rPr>
              <a:t>ermesi</a:t>
            </a:r>
            <a:r>
              <a:rPr lang="en-US" sz="2000" dirty="0">
                <a:cs typeface="Tahoma" pitchFamily="34" charset="0"/>
                <a:sym typeface="Arial"/>
              </a:rPr>
              <a:t>,</a:t>
            </a:r>
            <a:endParaRPr lang="tr-TR" sz="2000" dirty="0">
              <a:cs typeface="Tahoma" pitchFamily="34" charset="0"/>
              <a:sym typeface="Arial"/>
            </a:endParaRPr>
          </a:p>
          <a:p>
            <a:pPr marL="342900" lvl="0" indent="-342900" algn="just">
              <a:lnSpc>
                <a:spcPct val="90000"/>
              </a:lnSpc>
              <a:buFont typeface="Arial" panose="020B0604020202020204" pitchFamily="34" charset="0"/>
              <a:buChar char="•"/>
            </a:pPr>
            <a:endParaRPr lang="tr-TR" sz="2000" dirty="0">
              <a:cs typeface="Tahoma" pitchFamily="34" charset="0"/>
              <a:sym typeface="Arial"/>
            </a:endParaRPr>
          </a:p>
          <a:p>
            <a:pPr marL="342900" lvl="0" indent="-342900" algn="just">
              <a:lnSpc>
                <a:spcPct val="90000"/>
              </a:lnSpc>
              <a:buFont typeface="Arial" panose="020B0604020202020204" pitchFamily="34" charset="0"/>
              <a:buChar char="•"/>
            </a:pPr>
            <a:r>
              <a:rPr lang="en-US" sz="2000" dirty="0">
                <a:cs typeface="Tahoma" pitchFamily="34" charset="0"/>
                <a:sym typeface="Arial"/>
              </a:rPr>
              <a:t>İlk </a:t>
            </a:r>
            <a:r>
              <a:rPr lang="en-US" sz="2000" dirty="0" err="1">
                <a:cs typeface="Tahoma" pitchFamily="34" charset="0"/>
                <a:sym typeface="Arial"/>
              </a:rPr>
              <a:t>genel</a:t>
            </a:r>
            <a:r>
              <a:rPr lang="en-US" sz="2000" dirty="0">
                <a:cs typeface="Tahoma" pitchFamily="34" charset="0"/>
                <a:sym typeface="Arial"/>
              </a:rPr>
              <a:t> </a:t>
            </a:r>
            <a:r>
              <a:rPr lang="en-US" sz="2000" dirty="0" err="1">
                <a:cs typeface="Tahoma" pitchFamily="34" charset="0"/>
                <a:sym typeface="Arial"/>
              </a:rPr>
              <a:t>kurul</a:t>
            </a:r>
            <a:r>
              <a:rPr lang="en-US" sz="2000" dirty="0">
                <a:cs typeface="Tahoma" pitchFamily="34" charset="0"/>
                <a:sym typeface="Arial"/>
              </a:rPr>
              <a:t> </a:t>
            </a:r>
            <a:r>
              <a:rPr lang="en-US" sz="2000" dirty="0" err="1">
                <a:cs typeface="Tahoma" pitchFamily="34" charset="0"/>
                <a:sym typeface="Arial"/>
              </a:rPr>
              <a:t>toplantısının</a:t>
            </a:r>
            <a:r>
              <a:rPr lang="en-US" sz="2000" dirty="0">
                <a:cs typeface="Tahoma" pitchFamily="34" charset="0"/>
                <a:sym typeface="Arial"/>
              </a:rPr>
              <a:t> </a:t>
            </a:r>
            <a:r>
              <a:rPr lang="en-US" sz="2000" dirty="0" err="1">
                <a:cs typeface="Tahoma" pitchFamily="34" charset="0"/>
                <a:sym typeface="Arial"/>
              </a:rPr>
              <a:t>kanunda</a:t>
            </a:r>
            <a:r>
              <a:rPr lang="en-US" sz="2000" dirty="0">
                <a:cs typeface="Tahoma" pitchFamily="34" charset="0"/>
                <a:sym typeface="Arial"/>
              </a:rPr>
              <a:t> </a:t>
            </a:r>
            <a:r>
              <a:rPr lang="en-US" sz="2000" dirty="0" err="1">
                <a:cs typeface="Tahoma" pitchFamily="34" charset="0"/>
                <a:sym typeface="Arial"/>
              </a:rPr>
              <a:t>öngörülen</a:t>
            </a:r>
            <a:r>
              <a:rPr lang="en-US" sz="2000" dirty="0">
                <a:cs typeface="Tahoma" pitchFamily="34" charset="0"/>
                <a:sym typeface="Arial"/>
              </a:rPr>
              <a:t> </a:t>
            </a:r>
            <a:r>
              <a:rPr lang="en-US" sz="2000" dirty="0" err="1">
                <a:cs typeface="Tahoma" pitchFamily="34" charset="0"/>
                <a:sym typeface="Arial"/>
              </a:rPr>
              <a:t>sürede</a:t>
            </a:r>
            <a:r>
              <a:rPr lang="en-US" sz="2000" dirty="0">
                <a:cs typeface="Tahoma" pitchFamily="34" charset="0"/>
                <a:sym typeface="Arial"/>
              </a:rPr>
              <a:t> </a:t>
            </a:r>
            <a:r>
              <a:rPr lang="en-US" sz="2000" dirty="0" err="1">
                <a:cs typeface="Tahoma" pitchFamily="34" charset="0"/>
                <a:sym typeface="Arial"/>
              </a:rPr>
              <a:t>yapılmamış</a:t>
            </a:r>
            <a:r>
              <a:rPr lang="en-US" sz="2000" dirty="0">
                <a:cs typeface="Tahoma" pitchFamily="34" charset="0"/>
                <a:sym typeface="Arial"/>
              </a:rPr>
              <a:t> </a:t>
            </a:r>
            <a:r>
              <a:rPr lang="en-US" sz="2000" dirty="0" err="1">
                <a:cs typeface="Tahoma" pitchFamily="34" charset="0"/>
                <a:sym typeface="Arial"/>
              </a:rPr>
              <a:t>ve</a:t>
            </a:r>
            <a:r>
              <a:rPr lang="en-US" sz="2000" dirty="0">
                <a:cs typeface="Tahoma" pitchFamily="34" charset="0"/>
                <a:sym typeface="Arial"/>
              </a:rPr>
              <a:t> </a:t>
            </a:r>
            <a:r>
              <a:rPr lang="en-US" sz="2000" dirty="0" err="1">
                <a:cs typeface="Tahoma" pitchFamily="34" charset="0"/>
                <a:sym typeface="Arial"/>
              </a:rPr>
              <a:t>zorunlu</a:t>
            </a:r>
            <a:r>
              <a:rPr lang="en-US" sz="2000" dirty="0">
                <a:cs typeface="Tahoma" pitchFamily="34" charset="0"/>
                <a:sym typeface="Arial"/>
              </a:rPr>
              <a:t> </a:t>
            </a:r>
            <a:r>
              <a:rPr lang="en-US" sz="2000" dirty="0" err="1">
                <a:cs typeface="Tahoma" pitchFamily="34" charset="0"/>
                <a:sym typeface="Arial"/>
              </a:rPr>
              <a:t>organların</a:t>
            </a:r>
            <a:r>
              <a:rPr lang="en-US" sz="2000" dirty="0">
                <a:cs typeface="Tahoma" pitchFamily="34" charset="0"/>
                <a:sym typeface="Arial"/>
              </a:rPr>
              <a:t> </a:t>
            </a:r>
            <a:r>
              <a:rPr lang="en-US" sz="2000" dirty="0" err="1">
                <a:cs typeface="Tahoma" pitchFamily="34" charset="0"/>
                <a:sym typeface="Arial"/>
              </a:rPr>
              <a:t>oluşturulmamış</a:t>
            </a:r>
            <a:r>
              <a:rPr lang="en-US" sz="2000" dirty="0">
                <a:cs typeface="Tahoma" pitchFamily="34" charset="0"/>
                <a:sym typeface="Arial"/>
              </a:rPr>
              <a:t> </a:t>
            </a:r>
            <a:r>
              <a:rPr lang="en-US" sz="2000" dirty="0" err="1">
                <a:cs typeface="Tahoma" pitchFamily="34" charset="0"/>
                <a:sym typeface="Arial"/>
              </a:rPr>
              <a:t>olması</a:t>
            </a:r>
            <a:r>
              <a:rPr lang="en-US" sz="2000" dirty="0">
                <a:cs typeface="Tahoma" pitchFamily="34" charset="0"/>
                <a:sym typeface="Arial"/>
              </a:rPr>
              <a:t>,</a:t>
            </a:r>
            <a:endParaRPr lang="tr-TR" sz="2000" dirty="0">
              <a:cs typeface="Tahoma" pitchFamily="34" charset="0"/>
              <a:sym typeface="Arial"/>
            </a:endParaRPr>
          </a:p>
          <a:p>
            <a:pPr marL="342900" lvl="0" indent="-342900" algn="just">
              <a:lnSpc>
                <a:spcPct val="90000"/>
              </a:lnSpc>
              <a:buFont typeface="Arial" panose="020B0604020202020204" pitchFamily="34" charset="0"/>
              <a:buChar char="•"/>
            </a:pPr>
            <a:endParaRPr lang="tr-TR" sz="2000" dirty="0">
              <a:cs typeface="Tahoma" pitchFamily="34" charset="0"/>
              <a:sym typeface="Arial"/>
            </a:endParaRPr>
          </a:p>
          <a:p>
            <a:pPr marL="342900" lvl="0" indent="-342900" algn="just">
              <a:lnSpc>
                <a:spcPct val="90000"/>
              </a:lnSpc>
              <a:buFont typeface="Arial" panose="020B0604020202020204" pitchFamily="34" charset="0"/>
              <a:buChar char="•"/>
            </a:pPr>
            <a:r>
              <a:rPr lang="en-US" sz="2000" dirty="0" err="1">
                <a:cs typeface="Tahoma" pitchFamily="34" charset="0"/>
                <a:sym typeface="Arial"/>
              </a:rPr>
              <a:t>Borç</a:t>
            </a:r>
            <a:r>
              <a:rPr lang="en-US" sz="2000" dirty="0">
                <a:cs typeface="Tahoma" pitchFamily="34" charset="0"/>
                <a:sym typeface="Arial"/>
              </a:rPr>
              <a:t> </a:t>
            </a:r>
            <a:r>
              <a:rPr lang="en-US" sz="2000" dirty="0" err="1">
                <a:cs typeface="Tahoma" pitchFamily="34" charset="0"/>
                <a:sym typeface="Arial"/>
              </a:rPr>
              <a:t>ödemede</a:t>
            </a:r>
            <a:r>
              <a:rPr lang="en-US" sz="2000" dirty="0">
                <a:cs typeface="Tahoma" pitchFamily="34" charset="0"/>
                <a:sym typeface="Arial"/>
              </a:rPr>
              <a:t> </a:t>
            </a:r>
            <a:r>
              <a:rPr lang="en-US" sz="2000" dirty="0" err="1">
                <a:cs typeface="Tahoma" pitchFamily="34" charset="0"/>
                <a:sym typeface="Arial"/>
              </a:rPr>
              <a:t>acze</a:t>
            </a:r>
            <a:r>
              <a:rPr lang="en-US" sz="2000" dirty="0">
                <a:cs typeface="Tahoma" pitchFamily="34" charset="0"/>
                <a:sym typeface="Arial"/>
              </a:rPr>
              <a:t> </a:t>
            </a:r>
            <a:r>
              <a:rPr lang="en-US" sz="2000" dirty="0" err="1">
                <a:cs typeface="Tahoma" pitchFamily="34" charset="0"/>
                <a:sym typeface="Arial"/>
              </a:rPr>
              <a:t>düşmüş</a:t>
            </a:r>
            <a:r>
              <a:rPr lang="en-US" sz="2000" dirty="0">
                <a:cs typeface="Tahoma" pitchFamily="34" charset="0"/>
                <a:sym typeface="Arial"/>
              </a:rPr>
              <a:t> </a:t>
            </a:r>
            <a:r>
              <a:rPr lang="en-US" sz="2000" dirty="0" err="1">
                <a:cs typeface="Tahoma" pitchFamily="34" charset="0"/>
                <a:sym typeface="Arial"/>
              </a:rPr>
              <a:t>olması</a:t>
            </a:r>
            <a:r>
              <a:rPr lang="en-US" sz="2000" dirty="0">
                <a:cs typeface="Tahoma" pitchFamily="34" charset="0"/>
                <a:sym typeface="Arial"/>
              </a:rPr>
              <a:t>,</a:t>
            </a:r>
            <a:r>
              <a:rPr lang="tr-TR" sz="2000" dirty="0">
                <a:cs typeface="Tahoma" pitchFamily="34" charset="0"/>
                <a:sym typeface="Arial"/>
              </a:rPr>
              <a:t> </a:t>
            </a:r>
          </a:p>
          <a:p>
            <a:pPr marL="342900" lvl="0" indent="-342900" algn="just">
              <a:lnSpc>
                <a:spcPct val="90000"/>
              </a:lnSpc>
              <a:buFont typeface="Arial" panose="020B0604020202020204" pitchFamily="34" charset="0"/>
              <a:buChar char="•"/>
            </a:pPr>
            <a:endParaRPr lang="tr-TR" sz="2000" dirty="0">
              <a:cs typeface="Tahoma" pitchFamily="34" charset="0"/>
              <a:sym typeface="Arial"/>
            </a:endParaRPr>
          </a:p>
          <a:p>
            <a:pPr marL="342900" lvl="0" indent="-342900" algn="just">
              <a:lnSpc>
                <a:spcPct val="90000"/>
              </a:lnSpc>
              <a:buFont typeface="Arial" panose="020B0604020202020204" pitchFamily="34" charset="0"/>
              <a:buChar char="•"/>
            </a:pPr>
            <a:r>
              <a:rPr lang="en-US" sz="2000" dirty="0" err="1">
                <a:cs typeface="Tahoma" pitchFamily="34" charset="0"/>
                <a:sym typeface="Arial"/>
              </a:rPr>
              <a:t>Olağan</a:t>
            </a:r>
            <a:r>
              <a:rPr lang="en-US" sz="2000" dirty="0">
                <a:cs typeface="Tahoma" pitchFamily="34" charset="0"/>
                <a:sym typeface="Arial"/>
              </a:rPr>
              <a:t> </a:t>
            </a:r>
            <a:r>
              <a:rPr lang="en-US" sz="2000" dirty="0" err="1">
                <a:cs typeface="Tahoma" pitchFamily="34" charset="0"/>
                <a:sym typeface="Arial"/>
              </a:rPr>
              <a:t>genel</a:t>
            </a:r>
            <a:r>
              <a:rPr lang="en-US" sz="2000" dirty="0">
                <a:cs typeface="Tahoma" pitchFamily="34" charset="0"/>
                <a:sym typeface="Arial"/>
              </a:rPr>
              <a:t> </a:t>
            </a:r>
            <a:r>
              <a:rPr lang="en-US" sz="2000" dirty="0" err="1">
                <a:cs typeface="Tahoma" pitchFamily="34" charset="0"/>
                <a:sym typeface="Arial"/>
              </a:rPr>
              <a:t>kurul</a:t>
            </a:r>
            <a:r>
              <a:rPr lang="en-US" sz="2000" dirty="0">
                <a:cs typeface="Tahoma" pitchFamily="34" charset="0"/>
                <a:sym typeface="Arial"/>
              </a:rPr>
              <a:t> </a:t>
            </a:r>
            <a:r>
              <a:rPr lang="en-US" sz="2000" dirty="0" err="1">
                <a:cs typeface="Tahoma" pitchFamily="34" charset="0"/>
                <a:sym typeface="Arial"/>
              </a:rPr>
              <a:t>toplantısının</a:t>
            </a:r>
            <a:r>
              <a:rPr lang="en-US" sz="2000" dirty="0">
                <a:cs typeface="Tahoma" pitchFamily="34" charset="0"/>
                <a:sym typeface="Arial"/>
              </a:rPr>
              <a:t> </a:t>
            </a:r>
            <a:r>
              <a:rPr lang="en-US" sz="2000" dirty="0" err="1">
                <a:cs typeface="Tahoma" pitchFamily="34" charset="0"/>
                <a:sym typeface="Arial"/>
              </a:rPr>
              <a:t>iki</a:t>
            </a:r>
            <a:r>
              <a:rPr lang="en-US" sz="2000" dirty="0">
                <a:cs typeface="Tahoma" pitchFamily="34" charset="0"/>
                <a:sym typeface="Arial"/>
              </a:rPr>
              <a:t> </a:t>
            </a:r>
            <a:r>
              <a:rPr lang="en-US" sz="2000" dirty="0" err="1">
                <a:cs typeface="Tahoma" pitchFamily="34" charset="0"/>
                <a:sym typeface="Arial"/>
              </a:rPr>
              <a:t>defa</a:t>
            </a:r>
            <a:r>
              <a:rPr lang="en-US" sz="2000" dirty="0">
                <a:cs typeface="Tahoma" pitchFamily="34" charset="0"/>
                <a:sym typeface="Arial"/>
              </a:rPr>
              <a:t> </a:t>
            </a:r>
            <a:r>
              <a:rPr lang="en-US" sz="2000" dirty="0" err="1">
                <a:cs typeface="Tahoma" pitchFamily="34" charset="0"/>
                <a:sym typeface="Arial"/>
              </a:rPr>
              <a:t>üst</a:t>
            </a:r>
            <a:r>
              <a:rPr lang="en-US" sz="2000" dirty="0">
                <a:cs typeface="Tahoma" pitchFamily="34" charset="0"/>
                <a:sym typeface="Arial"/>
              </a:rPr>
              <a:t> </a:t>
            </a:r>
            <a:r>
              <a:rPr lang="en-US" sz="2000" dirty="0" err="1">
                <a:cs typeface="Tahoma" pitchFamily="34" charset="0"/>
                <a:sym typeface="Arial"/>
              </a:rPr>
              <a:t>üste</a:t>
            </a:r>
            <a:r>
              <a:rPr lang="en-US" sz="2000" dirty="0">
                <a:cs typeface="Tahoma" pitchFamily="34" charset="0"/>
                <a:sym typeface="Arial"/>
              </a:rPr>
              <a:t> </a:t>
            </a:r>
            <a:r>
              <a:rPr lang="en-US" sz="2000" dirty="0" err="1">
                <a:cs typeface="Tahoma" pitchFamily="34" charset="0"/>
                <a:sym typeface="Arial"/>
              </a:rPr>
              <a:t>yapılamaması</a:t>
            </a:r>
            <a:r>
              <a:rPr lang="en-US" sz="2000" dirty="0">
                <a:cs typeface="Tahoma" pitchFamily="34" charset="0"/>
                <a:sym typeface="Arial"/>
              </a:rPr>
              <a:t>  </a:t>
            </a:r>
            <a:endParaRPr lang="tr-TR" sz="2000" dirty="0">
              <a:cs typeface="Tahoma" pitchFamily="34" charset="0"/>
              <a:sym typeface="Arial"/>
            </a:endParaRPr>
          </a:p>
          <a:p>
            <a:pPr lvl="0" algn="just">
              <a:lnSpc>
                <a:spcPct val="150000"/>
              </a:lnSpc>
            </a:pPr>
            <a:r>
              <a:rPr lang="tr-TR" sz="2000" b="1" dirty="0">
                <a:cs typeface="Tahoma" pitchFamily="34" charset="0"/>
              </a:rPr>
              <a:t>2-)Genel kurul kararı ile</a:t>
            </a:r>
          </a:p>
          <a:p>
            <a:pPr lvl="0" algn="just">
              <a:lnSpc>
                <a:spcPct val="150000"/>
              </a:lnSpc>
            </a:pPr>
            <a:r>
              <a:rPr lang="tr-TR" sz="2000" b="1" dirty="0">
                <a:cs typeface="Tahoma" pitchFamily="34" charset="0"/>
              </a:rPr>
              <a:t>3-)Mahkeme kararı ile</a:t>
            </a:r>
          </a:p>
          <a:p>
            <a:pPr marL="342900" lvl="0" indent="-342900" algn="just">
              <a:lnSpc>
                <a:spcPct val="150000"/>
              </a:lnSpc>
              <a:buFont typeface="Arial" panose="020B0604020202020204" pitchFamily="34" charset="0"/>
              <a:buChar char="•"/>
            </a:pPr>
            <a:r>
              <a:rPr lang="en-US" sz="2000" dirty="0" err="1">
                <a:solidFill>
                  <a:schemeClr val="dk1"/>
                </a:solidFill>
                <a:ea typeface="Arial"/>
                <a:cs typeface="Arial"/>
                <a:sym typeface="Arial"/>
              </a:rPr>
              <a:t>Derneğin</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amacı</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kanuna</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veya</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ahlaka</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aykırı</a:t>
            </a:r>
            <a:r>
              <a:rPr lang="en-US" sz="2000" dirty="0">
                <a:solidFill>
                  <a:schemeClr val="dk1"/>
                </a:solidFill>
                <a:ea typeface="Arial"/>
                <a:cs typeface="Arial"/>
                <a:sym typeface="Arial"/>
              </a:rPr>
              <a:t> hale </a:t>
            </a:r>
            <a:r>
              <a:rPr lang="en-US" sz="2000" dirty="0" err="1">
                <a:solidFill>
                  <a:schemeClr val="dk1"/>
                </a:solidFill>
                <a:ea typeface="Arial"/>
                <a:cs typeface="Arial"/>
                <a:sym typeface="Arial"/>
              </a:rPr>
              <a:t>gelirse</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Cumhuriyet</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Savcısı’nın</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veya</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bir</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ilgilinin</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istemi</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üzerine</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mahkeme</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derneğin</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feshine</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karar</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verir</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Mahkeme</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dava</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sırasında</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faaliyetten</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alıkoyma</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dahil</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gerekli</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bütün</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önlemleri</a:t>
            </a:r>
            <a:r>
              <a:rPr lang="en-US" sz="2000" dirty="0">
                <a:solidFill>
                  <a:schemeClr val="dk1"/>
                </a:solidFill>
                <a:ea typeface="Arial"/>
                <a:cs typeface="Arial"/>
                <a:sym typeface="Arial"/>
              </a:rPr>
              <a:t> </a:t>
            </a:r>
            <a:r>
              <a:rPr lang="en-US" sz="2000" dirty="0" err="1">
                <a:solidFill>
                  <a:schemeClr val="dk1"/>
                </a:solidFill>
                <a:ea typeface="Arial"/>
                <a:cs typeface="Arial"/>
                <a:sym typeface="Arial"/>
              </a:rPr>
              <a:t>alır</a:t>
            </a:r>
            <a:r>
              <a:rPr lang="en-US" sz="2000" dirty="0">
                <a:solidFill>
                  <a:schemeClr val="dk1"/>
                </a:solidFill>
                <a:ea typeface="Arial"/>
                <a:cs typeface="Arial"/>
                <a:sym typeface="Arial"/>
              </a:rPr>
              <a:t>. </a:t>
            </a:r>
            <a:endParaRPr lang="tr-TR" sz="2000" dirty="0"/>
          </a:p>
          <a:p>
            <a:pPr algn="just">
              <a:lnSpc>
                <a:spcPct val="90000"/>
              </a:lnSpc>
            </a:pPr>
            <a:endParaRPr lang="tr-TR" sz="2000" b="1" dirty="0">
              <a:cs typeface="Tahoma" pitchFamily="34" charset="0"/>
            </a:endParaRPr>
          </a:p>
          <a:p>
            <a:pPr marL="342900" lvl="0" indent="-342900" algn="just">
              <a:lnSpc>
                <a:spcPct val="90000"/>
              </a:lnSpc>
              <a:buFont typeface="Wingdings" panose="05000000000000000000" pitchFamily="2" charset="2"/>
              <a:buChar char="Ø"/>
            </a:pPr>
            <a:endParaRPr lang="tr-TR" sz="2400" dirty="0">
              <a:cs typeface="Tahoma" pitchFamily="34" charset="0"/>
            </a:endParaRPr>
          </a:p>
        </p:txBody>
      </p:sp>
    </p:spTree>
    <p:extLst>
      <p:ext uri="{BB962C8B-B14F-4D97-AF65-F5344CB8AC3E}">
        <p14:creationId xmlns:p14="http://schemas.microsoft.com/office/powerpoint/2010/main" val="331359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5376280" cy="461665"/>
          </a:xfrm>
          <a:prstGeom prst="rect">
            <a:avLst/>
          </a:prstGeom>
          <a:noFill/>
        </p:spPr>
        <p:txBody>
          <a:bodyPr wrap="none" rtlCol="0" anchor="ctr">
            <a:spAutoFit/>
          </a:bodyPr>
          <a:lstStyle/>
          <a:p>
            <a:r>
              <a:rPr lang="tr-TR" sz="2400" b="1" dirty="0">
                <a:solidFill>
                  <a:schemeClr val="bg1"/>
                </a:solidFill>
              </a:rPr>
              <a:t>DERNEKLERİN TÜZEL KİŞİLİK KAZANMASI</a:t>
            </a:r>
          </a:p>
        </p:txBody>
      </p:sp>
      <p:sp>
        <p:nvSpPr>
          <p:cNvPr id="2" name="Dikdörtgen 1"/>
          <p:cNvSpPr/>
          <p:nvPr/>
        </p:nvSpPr>
        <p:spPr>
          <a:xfrm>
            <a:off x="649480" y="1350236"/>
            <a:ext cx="10007123" cy="5570756"/>
          </a:xfrm>
          <a:prstGeom prst="rect">
            <a:avLst/>
          </a:prstGeom>
        </p:spPr>
        <p:txBody>
          <a:bodyPr wrap="square">
            <a:spAutoFit/>
          </a:bodyPr>
          <a:lstStyle/>
          <a:p>
            <a:pPr lvl="0" algn="just">
              <a:lnSpc>
                <a:spcPct val="150000"/>
              </a:lnSpc>
            </a:pPr>
            <a:r>
              <a:rPr lang="tr-TR" sz="2400" dirty="0"/>
              <a:t>Dernekler, </a:t>
            </a:r>
          </a:p>
          <a:p>
            <a:pPr marL="342900" lvl="0" indent="-342900" algn="just">
              <a:lnSpc>
                <a:spcPct val="150000"/>
              </a:lnSpc>
              <a:buFont typeface="Arial" panose="020B0604020202020204" pitchFamily="34" charset="0"/>
              <a:buChar char="•"/>
            </a:pPr>
            <a:r>
              <a:rPr lang="tr-TR" sz="2400" dirty="0"/>
              <a:t>Kuruluş bildirimini,</a:t>
            </a:r>
          </a:p>
          <a:p>
            <a:pPr marL="342900" lvl="0" indent="-342900" algn="just">
              <a:lnSpc>
                <a:spcPct val="150000"/>
              </a:lnSpc>
              <a:buFont typeface="Arial" panose="020B0604020202020204" pitchFamily="34" charset="0"/>
              <a:buChar char="•"/>
            </a:pPr>
            <a:r>
              <a:rPr lang="tr-TR" sz="2400" dirty="0"/>
              <a:t>Dernek tüzüğünü,</a:t>
            </a:r>
          </a:p>
          <a:p>
            <a:pPr marL="342900" lvl="0" indent="-342900" algn="just">
              <a:lnSpc>
                <a:spcPct val="150000"/>
              </a:lnSpc>
              <a:buFont typeface="Arial" panose="020B0604020202020204" pitchFamily="34" charset="0"/>
              <a:buChar char="•"/>
            </a:pPr>
            <a:r>
              <a:rPr lang="tr-TR" sz="2400" dirty="0"/>
              <a:t>Gerekli belgeleri </a:t>
            </a:r>
          </a:p>
          <a:p>
            <a:pPr lvl="0" algn="just">
              <a:lnSpc>
                <a:spcPct val="150000"/>
              </a:lnSpc>
            </a:pPr>
            <a:r>
              <a:rPr lang="tr-TR" sz="2400" dirty="0"/>
              <a:t>yerleşim yerinin bulunduğu yerin </a:t>
            </a:r>
            <a:r>
              <a:rPr lang="tr-TR" sz="2400" b="1" dirty="0"/>
              <a:t>en büyük mülki amirine </a:t>
            </a:r>
            <a:r>
              <a:rPr lang="tr-TR" sz="2400" dirty="0"/>
              <a:t>verdikleri anda  tüzel kişilik kazanırlar.</a:t>
            </a:r>
          </a:p>
          <a:p>
            <a:pPr lvl="0" algn="just">
              <a:lnSpc>
                <a:spcPct val="150000"/>
              </a:lnSpc>
            </a:pPr>
            <a:r>
              <a:rPr lang="tr-TR" sz="2400" dirty="0"/>
              <a:t>Ayrıca;</a:t>
            </a:r>
          </a:p>
          <a:p>
            <a:pPr marL="342900" lvl="0" indent="-342900" algn="just">
              <a:lnSpc>
                <a:spcPct val="150000"/>
              </a:lnSpc>
              <a:buFont typeface="Arial" panose="020B0604020202020204" pitchFamily="34" charset="0"/>
              <a:buChar char="•"/>
            </a:pPr>
            <a:r>
              <a:rPr lang="tr-TR" sz="2400" dirty="0"/>
              <a:t>Dernekler, tüzüklerinin onaylanmasından itibaren 6 ay içinde  ilk genel kurul toplantısını yapmak ve organlarını oluşturmakla yükümlüdürler.</a:t>
            </a:r>
          </a:p>
          <a:p>
            <a:pPr algn="just"/>
            <a:endParaRPr lang="tr-TR" sz="3200" dirty="0"/>
          </a:p>
        </p:txBody>
      </p:sp>
    </p:spTree>
    <p:extLst>
      <p:ext uri="{BB962C8B-B14F-4D97-AF65-F5344CB8AC3E}">
        <p14:creationId xmlns:p14="http://schemas.microsoft.com/office/powerpoint/2010/main" val="478608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2909771" cy="461665"/>
          </a:xfrm>
          <a:prstGeom prst="rect">
            <a:avLst/>
          </a:prstGeom>
          <a:noFill/>
        </p:spPr>
        <p:txBody>
          <a:bodyPr wrap="none" rtlCol="0" anchor="ctr">
            <a:spAutoFit/>
          </a:bodyPr>
          <a:lstStyle/>
          <a:p>
            <a:r>
              <a:rPr lang="tr-TR" sz="2400" b="1" dirty="0">
                <a:solidFill>
                  <a:schemeClr val="bg1"/>
                </a:solidFill>
              </a:rPr>
              <a:t>KA/TF İLE MÜCADELE</a:t>
            </a:r>
          </a:p>
        </p:txBody>
      </p:sp>
      <p:sp>
        <p:nvSpPr>
          <p:cNvPr id="2" name="Dikdörtgen 1"/>
          <p:cNvSpPr/>
          <p:nvPr/>
        </p:nvSpPr>
        <p:spPr>
          <a:xfrm>
            <a:off x="555476" y="1440308"/>
            <a:ext cx="10981345" cy="4296561"/>
          </a:xfrm>
          <a:prstGeom prst="rect">
            <a:avLst/>
          </a:prstGeom>
        </p:spPr>
        <p:txBody>
          <a:bodyPr wrap="square">
            <a:spAutoFit/>
          </a:bodyPr>
          <a:lstStyle/>
          <a:p>
            <a:pPr indent="449580" algn="just">
              <a:lnSpc>
                <a:spcPct val="107000"/>
              </a:lnSpc>
              <a:spcBef>
                <a:spcPts val="600"/>
              </a:spcBef>
              <a:spcAft>
                <a:spcPts val="600"/>
              </a:spcAft>
            </a:pPr>
            <a:r>
              <a:rPr lang="tr-TR" sz="2000" dirty="0">
                <a:ea typeface="Calibri" panose="020F0502020204030204" pitchFamily="34" charset="0"/>
                <a:cs typeface="Times New Roman" panose="02020603050405020304" pitchFamily="18" charset="0"/>
              </a:rPr>
              <a:t>2020 yılına ilişkin verilere göre; insani yardım alanında faaliyet gösteren derneklerin sayısının, toplam dernek sayısı içindeki oranı % 4,46’dır.  </a:t>
            </a:r>
          </a:p>
          <a:p>
            <a:pPr indent="449580" algn="just">
              <a:lnSpc>
                <a:spcPct val="107000"/>
              </a:lnSpc>
              <a:spcBef>
                <a:spcPts val="600"/>
              </a:spcBef>
              <a:spcAft>
                <a:spcPts val="600"/>
              </a:spcAft>
            </a:pPr>
            <a:r>
              <a:rPr lang="tr-TR" sz="2000" dirty="0">
                <a:ea typeface="Calibri" panose="020F0502020204030204" pitchFamily="34" charset="0"/>
                <a:cs typeface="Times New Roman" panose="02020603050405020304" pitchFamily="18" charset="0"/>
              </a:rPr>
              <a:t>İnsani yardım nevi grubunda bulunan derneklerin gelirlerinin tüm derneklerin gelirlerine oranı ise %27,54’tür. </a:t>
            </a:r>
          </a:p>
          <a:p>
            <a:pPr indent="449580" algn="just">
              <a:lnSpc>
                <a:spcPct val="107000"/>
              </a:lnSpc>
              <a:spcBef>
                <a:spcPts val="600"/>
              </a:spcBef>
              <a:spcAft>
                <a:spcPts val="600"/>
              </a:spcAft>
            </a:pPr>
            <a:r>
              <a:rPr lang="tr-TR" sz="2000" dirty="0">
                <a:ea typeface="Calibri" panose="020F0502020204030204" pitchFamily="34" charset="0"/>
                <a:cs typeface="Times New Roman" panose="02020603050405020304" pitchFamily="18" charset="0"/>
              </a:rPr>
              <a:t>	Ayrıca, bu nevi grubundaki derneklerin yurt dışından aldıkları yardım miktarı, tüm derneklerin yurt dışından aldıkları yardım miktarının %72,44’nü,</a:t>
            </a:r>
          </a:p>
          <a:p>
            <a:pPr indent="449580" algn="just">
              <a:lnSpc>
                <a:spcPct val="107000"/>
              </a:lnSpc>
              <a:spcBef>
                <a:spcPts val="600"/>
              </a:spcBef>
              <a:spcAft>
                <a:spcPts val="600"/>
              </a:spcAft>
            </a:pPr>
            <a:r>
              <a:rPr lang="tr-TR" sz="2000" dirty="0">
                <a:ea typeface="Calibri" panose="020F0502020204030204" pitchFamily="34" charset="0"/>
                <a:cs typeface="Times New Roman" panose="02020603050405020304" pitchFamily="18" charset="0"/>
              </a:rPr>
              <a:t>	Bu nevi grubunda bulunan derneklerin yurt dışına yaptıkları yardım miktarı, tüm derneklerin yurt dışına yaptıkları yardım miktarının %82,28’ini oluşturmaktadır. (Bu verilere Kızılay dahil edilmemiştir.)</a:t>
            </a:r>
          </a:p>
          <a:p>
            <a:endParaRPr lang="tr-TR" sz="2400" dirty="0"/>
          </a:p>
          <a:p>
            <a:pPr marL="342900" lvl="0" indent="-342900" algn="just">
              <a:lnSpc>
                <a:spcPct val="90000"/>
              </a:lnSpc>
              <a:buFont typeface="Wingdings" panose="05000000000000000000" pitchFamily="2" charset="2"/>
              <a:buChar char="Ø"/>
            </a:pPr>
            <a:endParaRPr lang="tr-TR" sz="2400" dirty="0">
              <a:cs typeface="Tahoma" pitchFamily="34" charset="0"/>
            </a:endParaRPr>
          </a:p>
        </p:txBody>
      </p:sp>
    </p:spTree>
    <p:extLst>
      <p:ext uri="{BB962C8B-B14F-4D97-AF65-F5344CB8AC3E}">
        <p14:creationId xmlns:p14="http://schemas.microsoft.com/office/powerpoint/2010/main" val="4197408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2673937" cy="461665"/>
          </a:xfrm>
          <a:prstGeom prst="rect">
            <a:avLst/>
          </a:prstGeom>
          <a:noFill/>
        </p:spPr>
        <p:txBody>
          <a:bodyPr wrap="none" rtlCol="0" anchor="ctr">
            <a:spAutoFit/>
          </a:bodyPr>
          <a:lstStyle/>
          <a:p>
            <a:r>
              <a:rPr lang="tr-TR" sz="2400" b="1" dirty="0">
                <a:solidFill>
                  <a:schemeClr val="bg1"/>
                </a:solidFill>
              </a:rPr>
              <a:t>KA/TF ile Mücadele</a:t>
            </a:r>
          </a:p>
        </p:txBody>
      </p:sp>
      <p:sp>
        <p:nvSpPr>
          <p:cNvPr id="2" name="Dikdörtgen 1"/>
          <p:cNvSpPr/>
          <p:nvPr/>
        </p:nvSpPr>
        <p:spPr>
          <a:xfrm>
            <a:off x="555476" y="1440308"/>
            <a:ext cx="10981345" cy="4501425"/>
          </a:xfrm>
          <a:prstGeom prst="rect">
            <a:avLst/>
          </a:prstGeom>
        </p:spPr>
        <p:txBody>
          <a:bodyPr wrap="square">
            <a:spAutoFit/>
          </a:bodyPr>
          <a:lstStyle/>
          <a:p>
            <a:pPr algn="just">
              <a:lnSpc>
                <a:spcPct val="107000"/>
              </a:lnSpc>
              <a:spcAft>
                <a:spcPts val="800"/>
              </a:spcAft>
            </a:pPr>
            <a:r>
              <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KA/TF ile Mücadele kapsamında derneklerin kendilerini terörizmin finansmanı riskinden korumaları için, </a:t>
            </a:r>
            <a:r>
              <a:rPr lang="tr-TR"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özellikle aşağıdaki önlemleri </a:t>
            </a:r>
            <a:r>
              <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almaları gerekir.</a:t>
            </a:r>
          </a:p>
          <a:p>
            <a:pPr marL="1254125" indent="-360363" algn="just">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Dernek tarafından yardım yapılacak kişi ve kuruluşların,</a:t>
            </a:r>
          </a:p>
          <a:p>
            <a:pPr marL="1254125" indent="-360363" algn="just">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Derneğin birlikte çalışacağı paydaş kuruluşların,</a:t>
            </a:r>
          </a:p>
          <a:p>
            <a:pPr marL="1254125" indent="-360363" algn="just">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Derneğe üye olmak isteyen kişilerin, çalışanlarının ve gönüllülerin,</a:t>
            </a:r>
          </a:p>
          <a:p>
            <a:pPr marL="1254125" indent="-360363" algn="just">
              <a:lnSpc>
                <a:spcPct val="107000"/>
              </a:lnSpc>
              <a:spcAft>
                <a:spcPts val="800"/>
              </a:spcAft>
            </a:pPr>
            <a:r>
              <a:rPr lang="tr-TR" sz="2400" b="1" u="sng" dirty="0">
                <a:latin typeface="Calibri" panose="020F0502020204030204" pitchFamily="34" charset="0"/>
                <a:ea typeface="Calibri" panose="020F0502020204030204" pitchFamily="34" charset="0"/>
                <a:cs typeface="Times New Roman" panose="02020603050405020304" pitchFamily="18" charset="0"/>
              </a:rPr>
              <a:t>Interpol, Birleşmiş Milletler Güvenlik Konseyi (BMGK) gibi teşkilatların açık bilgi kaynaklarından araştırma yapılmalıdır.</a:t>
            </a:r>
          </a:p>
          <a:p>
            <a:pPr marL="1254125" indent="-360363" algn="just">
              <a:lnSpc>
                <a:spcPct val="107000"/>
              </a:lnSpc>
              <a:spcAft>
                <a:spcPts val="800"/>
              </a:spcAft>
            </a:pPr>
            <a:endParaRPr lang="tr-TR" sz="2400" b="1" u="sng"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600"/>
              </a:spcBef>
              <a:spcAft>
                <a:spcPts val="600"/>
              </a:spcAft>
              <a:tabLst>
                <a:tab pos="630555" algn="l"/>
              </a:tabLst>
            </a:pPr>
            <a:r>
              <a:rPr lang="tr-TR" sz="2400" dirty="0">
                <a:solidFill>
                  <a:schemeClr val="accent1"/>
                </a:solidFill>
                <a:latin typeface="Calibri" panose="020F0502020204030204" pitchFamily="34" charset="0"/>
                <a:cs typeface="Times New Roman" panose="02020603050405020304" pitchFamily="18" charset="0"/>
              </a:rPr>
              <a:t>(Kaynak: </a:t>
            </a:r>
            <a:r>
              <a:rPr lang="tr-TR" sz="2400" dirty="0">
                <a:solidFill>
                  <a:schemeClr val="accent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https://masak.hmb.gov.tr/5-maddeye-iliskin-bakanlar-kurulu-kararlari</a:t>
            </a:r>
            <a:r>
              <a:rPr lang="tr-TR" sz="2400" dirty="0">
                <a:solidFill>
                  <a:schemeClr val="accent1"/>
                </a:solidFill>
                <a:latin typeface="Calibri" panose="020F0502020204030204" pitchFamily="34" charset="0"/>
                <a:cs typeface="Times New Roman" panose="02020603050405020304" pitchFamily="18" charset="0"/>
              </a:rPr>
              <a:t>)</a:t>
            </a:r>
          </a:p>
          <a:p>
            <a:pPr marL="342900" lvl="0" indent="-342900" algn="just">
              <a:lnSpc>
                <a:spcPct val="90000"/>
              </a:lnSpc>
              <a:buFont typeface="Wingdings" panose="05000000000000000000" pitchFamily="2" charset="2"/>
              <a:buChar char="Ø"/>
            </a:pPr>
            <a:endParaRPr lang="tr-TR" sz="500" dirty="0">
              <a:cs typeface="Tahoma" pitchFamily="34" charset="0"/>
            </a:endParaRPr>
          </a:p>
        </p:txBody>
      </p:sp>
    </p:spTree>
    <p:extLst>
      <p:ext uri="{BB962C8B-B14F-4D97-AF65-F5344CB8AC3E}">
        <p14:creationId xmlns:p14="http://schemas.microsoft.com/office/powerpoint/2010/main" val="1792156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2673937" cy="461665"/>
          </a:xfrm>
          <a:prstGeom prst="rect">
            <a:avLst/>
          </a:prstGeom>
          <a:noFill/>
        </p:spPr>
        <p:txBody>
          <a:bodyPr wrap="none" rtlCol="0" anchor="ctr">
            <a:spAutoFit/>
          </a:bodyPr>
          <a:lstStyle/>
          <a:p>
            <a:r>
              <a:rPr lang="tr-TR" sz="2400" b="1" dirty="0">
                <a:solidFill>
                  <a:schemeClr val="bg1"/>
                </a:solidFill>
              </a:rPr>
              <a:t>KA/TF ile Mücadele</a:t>
            </a:r>
          </a:p>
        </p:txBody>
      </p:sp>
      <p:sp>
        <p:nvSpPr>
          <p:cNvPr id="2" name="Dikdörtgen 1"/>
          <p:cNvSpPr/>
          <p:nvPr/>
        </p:nvSpPr>
        <p:spPr>
          <a:xfrm>
            <a:off x="555476" y="1440308"/>
            <a:ext cx="10981345" cy="5192191"/>
          </a:xfrm>
          <a:prstGeom prst="rect">
            <a:avLst/>
          </a:prstGeom>
        </p:spPr>
        <p:txBody>
          <a:bodyPr wrap="square">
            <a:spAutoFit/>
          </a:bodyPr>
          <a:lstStyle/>
          <a:p>
            <a:pPr algn="ctr"/>
            <a:r>
              <a:rPr lang="tr-TR" sz="2000" b="1" dirty="0">
                <a:solidFill>
                  <a:srgbClr val="FF0000"/>
                </a:solidFill>
                <a:latin typeface="Calibri" panose="020F0502020204030204" pitchFamily="34" charset="0"/>
                <a:ea typeface="Microsoft YaHei" panose="020B0503020204020204" pitchFamily="34" charset="-122"/>
                <a:cs typeface="Calibri" panose="020F0502020204030204" pitchFamily="34" charset="0"/>
              </a:rPr>
              <a:t>KA-TF İLE MÜCADELE KAPSAMINDA STİGM’NİN YAYIMLADIĞI EĞİTİM MATERYALLERİ</a:t>
            </a:r>
            <a:endParaRPr lang="en-US" sz="2000" b="1" dirty="0">
              <a:solidFill>
                <a:srgbClr val="FF0000"/>
              </a:solidFill>
              <a:latin typeface="Calibri" panose="020F0502020204030204" pitchFamily="34" charset="0"/>
              <a:ea typeface="Microsoft YaHei" panose="020B0503020204020204" pitchFamily="34" charset="-122"/>
              <a:cs typeface="Calibri" panose="020F0502020204030204" pitchFamily="34" charset="0"/>
            </a:endParaRPr>
          </a:p>
          <a:p>
            <a:pPr lvl="0">
              <a:lnSpc>
                <a:spcPct val="107000"/>
              </a:lnSpc>
              <a:spcBef>
                <a:spcPts val="600"/>
              </a:spcBef>
              <a:spcAft>
                <a:spcPts val="600"/>
              </a:spcAft>
              <a:tabLst>
                <a:tab pos="630555" algn="l"/>
              </a:tabLst>
            </a:pPr>
            <a:endParaRPr lang="tr-TR" sz="2000" dirty="0">
              <a:solidFill>
                <a:srgbClr val="FF0000"/>
              </a:solidFill>
              <a:latin typeface="Calibri" panose="020F0502020204030204" pitchFamily="34" charset="0"/>
              <a:cs typeface="Times New Roman" panose="02020603050405020304" pitchFamily="18" charset="0"/>
            </a:endParaRPr>
          </a:p>
          <a:p>
            <a:pPr algn="just"/>
            <a:r>
              <a:rPr lang="tr-TR" sz="2000" dirty="0">
                <a:ea typeface="Times New Roman" panose="02020603050405020304" pitchFamily="18" charset="0"/>
                <a:cs typeface="Times New Roman" panose="02020603050405020304" pitchFamily="18" charset="0"/>
              </a:rPr>
              <a:t>	STK’ların</a:t>
            </a:r>
            <a:r>
              <a:rPr lang="tr-TR" sz="2000" dirty="0"/>
              <a:t> terörizmin finansmanıyla (TF) mücadele konusunda bilgilendirilmeleri ve 	farkındalıklarının artırılması amacıyla hazırlanan materyaller, </a:t>
            </a:r>
            <a:r>
              <a:rPr lang="tr-TR" sz="2000" dirty="0" err="1"/>
              <a:t>STİGM’nin</a:t>
            </a:r>
            <a:r>
              <a:rPr lang="tr-TR" sz="2000" dirty="0"/>
              <a:t> 	</a:t>
            </a:r>
            <a:r>
              <a:rPr lang="tr-TR" sz="2000" dirty="0">
                <a:hlinkClick r:id="rId2"/>
              </a:rPr>
              <a:t>www.siviltoplum.gov.tr</a:t>
            </a:r>
            <a:r>
              <a:rPr lang="tr-TR" sz="2000" dirty="0"/>
              <a:t> internet adresinde yayımlanmaktadır.</a:t>
            </a:r>
          </a:p>
          <a:p>
            <a:pPr algn="just"/>
            <a:endParaRPr lang="tr-TR" sz="2000" dirty="0"/>
          </a:p>
          <a:p>
            <a:pPr marL="1163638" lvl="0" indent="-266700" algn="just"/>
            <a:r>
              <a:rPr lang="tr-TR" sz="2000" b="1" u="sng" dirty="0"/>
              <a:t>Kâr Amacı Gütmeyen Kuruluşların</a:t>
            </a:r>
            <a:r>
              <a:rPr lang="tr-TR" sz="2000" b="1" dirty="0"/>
              <a:t> </a:t>
            </a:r>
            <a:r>
              <a:rPr lang="tr-TR" sz="2000" dirty="0"/>
              <a:t>TF Amacıyla </a:t>
            </a:r>
            <a:r>
              <a:rPr lang="tr-TR" sz="2000" dirty="0" err="1"/>
              <a:t>Suistimalinin</a:t>
            </a:r>
            <a:r>
              <a:rPr lang="tr-TR" sz="2000" dirty="0"/>
              <a:t> Önlenmesine Yönelik Rehber</a:t>
            </a:r>
          </a:p>
          <a:p>
            <a:pPr marL="1163638" lvl="0" indent="-266700" algn="just"/>
            <a:endParaRPr lang="tr-TR" sz="2000" dirty="0"/>
          </a:p>
          <a:p>
            <a:pPr marL="1163638" lvl="0" indent="-285750" algn="just"/>
            <a:r>
              <a:rPr lang="tr-TR" sz="2000" dirty="0"/>
              <a:t>Kâr Amacı Gütmeyen Kuruluşlara </a:t>
            </a:r>
            <a:r>
              <a:rPr lang="tr-TR" sz="2000" b="1" u="sng" dirty="0"/>
              <a:t>Bağışta Bulunanlara Yönelik </a:t>
            </a:r>
            <a:r>
              <a:rPr lang="tr-TR" sz="2000" dirty="0"/>
              <a:t>TF </a:t>
            </a:r>
            <a:r>
              <a:rPr lang="tr-TR" sz="2000" dirty="0" err="1"/>
              <a:t>Suistimalinin</a:t>
            </a:r>
            <a:r>
              <a:rPr lang="tr-TR" sz="2000" dirty="0"/>
              <a:t> Önlenmesine Yönelik Rehber</a:t>
            </a:r>
          </a:p>
          <a:p>
            <a:pPr marL="1163638" lvl="0" indent="-285750" algn="just"/>
            <a:endParaRPr lang="tr-TR" sz="2000" dirty="0"/>
          </a:p>
          <a:p>
            <a:pPr marL="1163638" lvl="0" indent="-285750" algn="just"/>
            <a:r>
              <a:rPr lang="tr-TR" sz="2000" b="1" u="sng" dirty="0"/>
              <a:t>DERNEKLERİN TF AMACIYLA KULLANILMASININ ÖNLENMESİNE YÖNELİK İYİ UYGULAMALAR REHBERİ</a:t>
            </a:r>
          </a:p>
          <a:p>
            <a:pPr marL="1163638" lvl="0" indent="-285750" algn="just"/>
            <a:endParaRPr lang="tr-TR" sz="2000" b="1" u="sng" dirty="0">
              <a:solidFill>
                <a:srgbClr val="4F4F4F"/>
              </a:solidFill>
              <a:latin typeface="Roboto"/>
            </a:endParaRPr>
          </a:p>
          <a:p>
            <a:pPr marL="1163638" lvl="0" indent="-285750" algn="just"/>
            <a:r>
              <a:rPr lang="tr-TR" sz="2000" dirty="0"/>
              <a:t>KA/TF ile Mücadele </a:t>
            </a:r>
            <a:r>
              <a:rPr lang="tr-TR" sz="2000" b="1" u="sng" dirty="0"/>
              <a:t>Eğitimi Videosu</a:t>
            </a:r>
          </a:p>
          <a:p>
            <a:endParaRPr lang="tr-TR" sz="2000" dirty="0"/>
          </a:p>
        </p:txBody>
      </p:sp>
    </p:spTree>
    <p:extLst>
      <p:ext uri="{BB962C8B-B14F-4D97-AF65-F5344CB8AC3E}">
        <p14:creationId xmlns:p14="http://schemas.microsoft.com/office/powerpoint/2010/main" val="2445793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2673937" cy="461665"/>
          </a:xfrm>
          <a:prstGeom prst="rect">
            <a:avLst/>
          </a:prstGeom>
          <a:noFill/>
        </p:spPr>
        <p:txBody>
          <a:bodyPr wrap="none" rtlCol="0" anchor="ctr">
            <a:spAutoFit/>
          </a:bodyPr>
          <a:lstStyle/>
          <a:p>
            <a:r>
              <a:rPr lang="tr-TR" sz="2400" b="1" dirty="0">
                <a:solidFill>
                  <a:schemeClr val="bg1"/>
                </a:solidFill>
              </a:rPr>
              <a:t>KA/TF ile Mücadele</a:t>
            </a:r>
          </a:p>
        </p:txBody>
      </p:sp>
      <p:sp>
        <p:nvSpPr>
          <p:cNvPr id="2" name="Dikdörtgen 1"/>
          <p:cNvSpPr/>
          <p:nvPr/>
        </p:nvSpPr>
        <p:spPr>
          <a:xfrm>
            <a:off x="555476" y="1440308"/>
            <a:ext cx="10981345" cy="4832092"/>
          </a:xfrm>
          <a:prstGeom prst="rect">
            <a:avLst/>
          </a:prstGeom>
        </p:spPr>
        <p:txBody>
          <a:bodyPr wrap="square">
            <a:spAutoFit/>
          </a:bodyPr>
          <a:lstStyle/>
          <a:p>
            <a:pPr algn="just"/>
            <a:r>
              <a:rPr lang="tr-TR" sz="2800" dirty="0">
                <a:solidFill>
                  <a:srgbClr val="FF0000"/>
                </a:solidFill>
              </a:rPr>
              <a:t>Yapılacak denetimlerde; </a:t>
            </a:r>
            <a:r>
              <a:rPr lang="tr-TR" sz="2800" dirty="0"/>
              <a:t>derneklerin</a:t>
            </a:r>
          </a:p>
          <a:p>
            <a:pPr algn="just"/>
            <a:r>
              <a:rPr lang="tr-TR" sz="2800" dirty="0"/>
              <a:t> kendilerini terörizmin finansmanı riskinden </a:t>
            </a:r>
          </a:p>
          <a:p>
            <a:pPr algn="just"/>
            <a:r>
              <a:rPr lang="tr-TR" sz="2800" dirty="0"/>
              <a:t>korumaya yönelik olarak, </a:t>
            </a:r>
          </a:p>
          <a:p>
            <a:pPr algn="just"/>
            <a:r>
              <a:rPr lang="tr-TR" sz="2800" u="sng" dirty="0">
                <a:hlinkClick r:id="rId2"/>
              </a:rPr>
              <a:t>www.siviltoplum.gov.tr</a:t>
            </a:r>
            <a:r>
              <a:rPr lang="tr-TR" sz="2800" dirty="0"/>
              <a:t> adresinde yayımlanan </a:t>
            </a:r>
          </a:p>
          <a:p>
            <a:pPr algn="just"/>
            <a:r>
              <a:rPr lang="tr-TR" sz="2800" dirty="0"/>
              <a:t>“</a:t>
            </a:r>
            <a:r>
              <a:rPr lang="tr-TR" sz="2800" i="1" dirty="0"/>
              <a:t>Derneklerin Terörizmin Finansmanı Amacıyla </a:t>
            </a:r>
          </a:p>
          <a:p>
            <a:pPr algn="just"/>
            <a:r>
              <a:rPr lang="tr-TR" sz="2800" i="1" dirty="0"/>
              <a:t>Kullanılmasının Önlenmesine Yönelik İyi </a:t>
            </a:r>
          </a:p>
          <a:p>
            <a:pPr algn="just"/>
            <a:r>
              <a:rPr lang="tr-TR" sz="2800" i="1" dirty="0"/>
              <a:t>Uygulamalar </a:t>
            </a:r>
            <a:r>
              <a:rPr lang="tr-TR" sz="2800" i="1" dirty="0" err="1"/>
              <a:t>Rehberi</a:t>
            </a:r>
            <a:r>
              <a:rPr lang="tr-TR" sz="2800" dirty="0" err="1"/>
              <a:t>”nde</a:t>
            </a:r>
            <a:r>
              <a:rPr lang="tr-TR" sz="2800" dirty="0"/>
              <a:t> belirtilen veya bu </a:t>
            </a:r>
          </a:p>
          <a:p>
            <a:pPr algn="just"/>
            <a:r>
              <a:rPr lang="tr-TR" sz="2800" dirty="0"/>
              <a:t>konuda kendilerince belirlen diğer önlemleri </a:t>
            </a:r>
          </a:p>
          <a:p>
            <a:pPr algn="just"/>
            <a:r>
              <a:rPr lang="tr-TR" sz="2800" dirty="0"/>
              <a:t>alıp almadıkları, belirledikleri ilke, kural ve </a:t>
            </a:r>
          </a:p>
          <a:p>
            <a:pPr algn="just"/>
            <a:r>
              <a:rPr lang="tr-TR" sz="2800" dirty="0"/>
              <a:t>yöntemleri uygulayıp uygulamadıkları da </a:t>
            </a:r>
          </a:p>
          <a:p>
            <a:pPr algn="just"/>
            <a:r>
              <a:rPr lang="tr-TR" sz="2800" dirty="0"/>
              <a:t>incelenecektir.</a:t>
            </a:r>
            <a:endParaRPr lang="tr-TR" sz="500" dirty="0"/>
          </a:p>
        </p:txBody>
      </p:sp>
    </p:spTree>
    <p:extLst>
      <p:ext uri="{BB962C8B-B14F-4D97-AF65-F5344CB8AC3E}">
        <p14:creationId xmlns:p14="http://schemas.microsoft.com/office/powerpoint/2010/main" val="246898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F43BF56-A8B7-2747-BFB8-E0AA48DB7EEA}"/>
              </a:ext>
            </a:extLst>
          </p:cNvPr>
          <p:cNvSpPr txBox="1"/>
          <p:nvPr/>
        </p:nvSpPr>
        <p:spPr>
          <a:xfrm>
            <a:off x="1962421" y="397149"/>
            <a:ext cx="1066510" cy="461665"/>
          </a:xfrm>
          <a:prstGeom prst="rect">
            <a:avLst/>
          </a:prstGeom>
          <a:noFill/>
        </p:spPr>
        <p:txBody>
          <a:bodyPr wrap="none" rtlCol="0" anchor="ctr">
            <a:spAutoFit/>
          </a:bodyPr>
          <a:lstStyle/>
          <a:p>
            <a:r>
              <a:rPr lang="tr-TR" sz="2400" b="1" dirty="0">
                <a:solidFill>
                  <a:schemeClr val="bg1"/>
                </a:solidFill>
              </a:rPr>
              <a:t>BAŞLIK</a:t>
            </a:r>
          </a:p>
        </p:txBody>
      </p:sp>
      <p:sp>
        <p:nvSpPr>
          <p:cNvPr id="4" name="Dikdörtgen 3">
            <a:extLst>
              <a:ext uri="{FF2B5EF4-FFF2-40B4-BE49-F238E27FC236}">
                <a16:creationId xmlns:a16="http://schemas.microsoft.com/office/drawing/2014/main" id="{EFEF36DA-B130-5F46-98EE-8865BCE2D44C}"/>
              </a:ext>
            </a:extLst>
          </p:cNvPr>
          <p:cNvSpPr/>
          <p:nvPr/>
        </p:nvSpPr>
        <p:spPr>
          <a:xfrm>
            <a:off x="0" y="-299103"/>
            <a:ext cx="12192000" cy="7209569"/>
          </a:xfrm>
          <a:prstGeom prst="rect">
            <a:avLst/>
          </a:prstGeom>
          <a:solidFill>
            <a:srgbClr val="FF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5" name="Resim 4">
            <a:extLst>
              <a:ext uri="{FF2B5EF4-FFF2-40B4-BE49-F238E27FC236}">
                <a16:creationId xmlns:a16="http://schemas.microsoft.com/office/drawing/2014/main" id="{34CAFC0E-3275-324B-9E2E-AF8A85545FE5}"/>
              </a:ext>
            </a:extLst>
          </p:cNvPr>
          <p:cNvPicPr>
            <a:picLocks noChangeAspect="1"/>
          </p:cNvPicPr>
          <p:nvPr/>
        </p:nvPicPr>
        <p:blipFill>
          <a:blip r:embed="rId2"/>
          <a:stretch>
            <a:fillRect/>
          </a:stretch>
        </p:blipFill>
        <p:spPr>
          <a:xfrm>
            <a:off x="5281662" y="1802812"/>
            <a:ext cx="1440668" cy="1440668"/>
          </a:xfrm>
          <a:prstGeom prst="rect">
            <a:avLst/>
          </a:prstGeom>
        </p:spPr>
      </p:pic>
      <p:sp>
        <p:nvSpPr>
          <p:cNvPr id="6" name="Metin kutusu 5">
            <a:extLst>
              <a:ext uri="{FF2B5EF4-FFF2-40B4-BE49-F238E27FC236}">
                <a16:creationId xmlns:a16="http://schemas.microsoft.com/office/drawing/2014/main" id="{3D0EE71F-868C-EB4D-9898-A056E8C723D5}"/>
              </a:ext>
            </a:extLst>
          </p:cNvPr>
          <p:cNvSpPr txBox="1"/>
          <p:nvPr/>
        </p:nvSpPr>
        <p:spPr>
          <a:xfrm>
            <a:off x="3161943" y="3978453"/>
            <a:ext cx="6107861" cy="523220"/>
          </a:xfrm>
          <a:prstGeom prst="rect">
            <a:avLst/>
          </a:prstGeom>
          <a:noFill/>
        </p:spPr>
        <p:txBody>
          <a:bodyPr wrap="square" rtlCol="0">
            <a:spAutoFit/>
          </a:bodyPr>
          <a:lstStyle/>
          <a:p>
            <a:pPr algn="ctr"/>
            <a:r>
              <a:rPr lang="tr-TR" sz="2800" b="1" dirty="0">
                <a:solidFill>
                  <a:schemeClr val="bg1"/>
                </a:solidFill>
              </a:rPr>
              <a:t>TEŞEKKÜR EDERİZ.</a:t>
            </a:r>
          </a:p>
        </p:txBody>
      </p:sp>
    </p:spTree>
    <p:extLst>
      <p:ext uri="{BB962C8B-B14F-4D97-AF65-F5344CB8AC3E}">
        <p14:creationId xmlns:p14="http://schemas.microsoft.com/office/powerpoint/2010/main" val="143979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3697744" cy="461665"/>
          </a:xfrm>
          <a:prstGeom prst="rect">
            <a:avLst/>
          </a:prstGeom>
          <a:noFill/>
        </p:spPr>
        <p:txBody>
          <a:bodyPr wrap="none" rtlCol="0" anchor="ctr">
            <a:spAutoFit/>
          </a:bodyPr>
          <a:lstStyle/>
          <a:p>
            <a:r>
              <a:rPr lang="tr-TR" sz="2400" b="1" dirty="0">
                <a:solidFill>
                  <a:schemeClr val="bg1"/>
                </a:solidFill>
              </a:rPr>
              <a:t>KİMLER DERNEK KURABİLİR</a:t>
            </a:r>
          </a:p>
        </p:txBody>
      </p:sp>
      <p:sp>
        <p:nvSpPr>
          <p:cNvPr id="2" name="Dikdörtgen 1"/>
          <p:cNvSpPr/>
          <p:nvPr/>
        </p:nvSpPr>
        <p:spPr>
          <a:xfrm>
            <a:off x="1051131" y="1542858"/>
            <a:ext cx="9605473" cy="557075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tr-TR" sz="2400" dirty="0"/>
              <a:t>Hiç kimse, bir derneğe üye olmaya ve hiçbir dernek de üye kabul etmeye zorlanamaz.</a:t>
            </a:r>
          </a:p>
          <a:p>
            <a:pPr marL="342900" indent="-342900" algn="just">
              <a:lnSpc>
                <a:spcPct val="150000"/>
              </a:lnSpc>
              <a:buFont typeface="Wingdings" panose="05000000000000000000" pitchFamily="2" charset="2"/>
              <a:buChar char="Ø"/>
            </a:pPr>
            <a:endParaRPr lang="tr-TR" sz="2400" dirty="0"/>
          </a:p>
          <a:p>
            <a:pPr marL="342900" lvl="0" indent="-342900" algn="just">
              <a:lnSpc>
                <a:spcPct val="150000"/>
              </a:lnSpc>
              <a:buFont typeface="Arial" panose="020B0604020202020204" pitchFamily="34" charset="0"/>
              <a:buChar char="•"/>
            </a:pPr>
            <a:r>
              <a:rPr lang="tr-TR" sz="2400" dirty="0"/>
              <a:t>Fiil ehliyetine sahip gerçek veya tüzel kişiler, önceden izin almaksızın dernek kurma hakkına sahiptir. </a:t>
            </a:r>
          </a:p>
          <a:p>
            <a:pPr marL="342900" lvl="0" indent="-342900" algn="just">
              <a:lnSpc>
                <a:spcPct val="150000"/>
              </a:lnSpc>
              <a:buFont typeface="Wingdings" panose="05000000000000000000" pitchFamily="2" charset="2"/>
              <a:buChar char="Ø"/>
            </a:pPr>
            <a:endParaRPr lang="tr-TR" sz="2400" dirty="0"/>
          </a:p>
          <a:p>
            <a:pPr marL="342900" lvl="0" indent="-342900" algn="just">
              <a:lnSpc>
                <a:spcPct val="150000"/>
              </a:lnSpc>
              <a:buFont typeface="Arial" panose="020B0604020202020204" pitchFamily="34" charset="0"/>
              <a:buChar char="•"/>
            </a:pPr>
            <a:r>
              <a:rPr lang="tr-TR" sz="2400" dirty="0"/>
              <a:t>Türkiye’de yerleşme hakkına sahip olan yabancı gerçek kişiler, dernek kurabilirler veya kurulmuş derneklere üye olabilirler. </a:t>
            </a:r>
          </a:p>
          <a:p>
            <a:pPr marL="342900" lvl="0" indent="-342900" algn="just">
              <a:lnSpc>
                <a:spcPct val="150000"/>
              </a:lnSpc>
              <a:buFont typeface="Wingdings" panose="05000000000000000000" pitchFamily="2" charset="2"/>
              <a:buChar char="Ø"/>
            </a:pPr>
            <a:endParaRPr lang="tr-TR" sz="2400" dirty="0"/>
          </a:p>
          <a:p>
            <a:pPr algn="just"/>
            <a:endParaRPr lang="tr-TR" sz="3200" dirty="0"/>
          </a:p>
        </p:txBody>
      </p:sp>
    </p:spTree>
    <p:extLst>
      <p:ext uri="{BB962C8B-B14F-4D97-AF65-F5344CB8AC3E}">
        <p14:creationId xmlns:p14="http://schemas.microsoft.com/office/powerpoint/2010/main" val="163834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3697744" cy="461665"/>
          </a:xfrm>
          <a:prstGeom prst="rect">
            <a:avLst/>
          </a:prstGeom>
          <a:noFill/>
        </p:spPr>
        <p:txBody>
          <a:bodyPr wrap="none" rtlCol="0" anchor="ctr">
            <a:spAutoFit/>
          </a:bodyPr>
          <a:lstStyle/>
          <a:p>
            <a:r>
              <a:rPr lang="tr-TR" sz="2400" b="1" dirty="0">
                <a:solidFill>
                  <a:schemeClr val="bg1"/>
                </a:solidFill>
              </a:rPr>
              <a:t>KİMLER DERNEK KURABİLİR</a:t>
            </a:r>
          </a:p>
        </p:txBody>
      </p:sp>
      <p:sp>
        <p:nvSpPr>
          <p:cNvPr id="2" name="Dikdörtgen 1"/>
          <p:cNvSpPr/>
          <p:nvPr/>
        </p:nvSpPr>
        <p:spPr>
          <a:xfrm>
            <a:off x="1051131" y="1542858"/>
            <a:ext cx="9605473"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tr-TR" sz="2400" dirty="0" err="1"/>
              <a:t>Onbeş</a:t>
            </a:r>
            <a:r>
              <a:rPr lang="tr-TR" sz="2400" dirty="0"/>
              <a:t> yaşını bitiren ayırt etme gücüne sahip küçükler yasal temsilcilerinin yazılı izni ile çocuk dernekleri kurabilirler.</a:t>
            </a:r>
          </a:p>
          <a:p>
            <a:pPr marL="342900" indent="-342900" algn="just">
              <a:lnSpc>
                <a:spcPct val="150000"/>
              </a:lnSpc>
              <a:buFont typeface="Arial" panose="020B0604020202020204" pitchFamily="34" charset="0"/>
              <a:buChar char="•"/>
            </a:pPr>
            <a:r>
              <a:rPr lang="tr-TR" sz="2400" dirty="0" err="1"/>
              <a:t>Oniki</a:t>
            </a:r>
            <a:r>
              <a:rPr lang="tr-TR" sz="2400" dirty="0"/>
              <a:t> yaşını bitiren küçükler yasal temsilcilerinin izniyle çocuk derneklerine üye olabilirler ancak yönetim ve denetim kurullarında görev alamazlar. </a:t>
            </a:r>
          </a:p>
          <a:p>
            <a:pPr marL="342900" indent="-342900" algn="just">
              <a:lnSpc>
                <a:spcPct val="150000"/>
              </a:lnSpc>
              <a:buFont typeface="Arial" panose="020B0604020202020204" pitchFamily="34" charset="0"/>
              <a:buChar char="•"/>
            </a:pPr>
            <a:r>
              <a:rPr lang="tr-TR" sz="2400" b="1" dirty="0"/>
              <a:t>Türk </a:t>
            </a:r>
            <a:r>
              <a:rPr lang="tr-TR" sz="2400" b="1" dirty="0" err="1"/>
              <a:t>Silâhlı</a:t>
            </a:r>
            <a:r>
              <a:rPr lang="tr-TR" sz="2400" b="1" dirty="0"/>
              <a:t> Kuvvetleri</a:t>
            </a:r>
            <a:r>
              <a:rPr lang="tr-TR" sz="2400" dirty="0"/>
              <a:t> ve </a:t>
            </a:r>
            <a:r>
              <a:rPr lang="tr-TR" sz="2400" b="1" dirty="0"/>
              <a:t>kolluk kuvvetleri</a:t>
            </a:r>
            <a:r>
              <a:rPr lang="tr-TR" sz="2400" dirty="0"/>
              <a:t> mensupları ile kamu kurum ve kuruluşlarının </a:t>
            </a:r>
            <a:r>
              <a:rPr lang="tr-TR" sz="2400" b="1" dirty="0"/>
              <a:t>memur</a:t>
            </a:r>
            <a:r>
              <a:rPr lang="tr-TR" sz="2400" dirty="0"/>
              <a:t> statüsündeki görevlileri hakkında özel kanunlarında getirilen kısıtlamalar saklıdır. </a:t>
            </a:r>
            <a:endParaRPr lang="tr-TR" sz="3200" dirty="0"/>
          </a:p>
        </p:txBody>
      </p:sp>
    </p:spTree>
    <p:extLst>
      <p:ext uri="{BB962C8B-B14F-4D97-AF65-F5344CB8AC3E}">
        <p14:creationId xmlns:p14="http://schemas.microsoft.com/office/powerpoint/2010/main" val="8726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2055691" cy="461665"/>
          </a:xfrm>
          <a:prstGeom prst="rect">
            <a:avLst/>
          </a:prstGeom>
          <a:noFill/>
        </p:spPr>
        <p:txBody>
          <a:bodyPr wrap="none" rtlCol="0" anchor="ctr">
            <a:spAutoFit/>
          </a:bodyPr>
          <a:lstStyle/>
          <a:p>
            <a:r>
              <a:rPr lang="tr-TR" sz="2400" b="1" dirty="0">
                <a:solidFill>
                  <a:schemeClr val="bg1"/>
                </a:solidFill>
              </a:rPr>
              <a:t>ÜYELİK SÜRECİ</a:t>
            </a:r>
          </a:p>
        </p:txBody>
      </p:sp>
      <p:sp>
        <p:nvSpPr>
          <p:cNvPr id="5" name="Aşağı Ok 4"/>
          <p:cNvSpPr/>
          <p:nvPr/>
        </p:nvSpPr>
        <p:spPr>
          <a:xfrm>
            <a:off x="6006732" y="2529735"/>
            <a:ext cx="646176" cy="563841"/>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3834448" y="1418781"/>
            <a:ext cx="4871104" cy="1110954"/>
          </a:xfrm>
          <a:prstGeom prst="round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solidFill>
                  <a:schemeClr val="tx1"/>
                </a:solidFill>
              </a:rPr>
              <a:t>Yazılı üyelik başvurusu </a:t>
            </a:r>
          </a:p>
        </p:txBody>
      </p:sp>
      <p:sp>
        <p:nvSpPr>
          <p:cNvPr id="11" name="Yuvarlatılmış Dikdörtgen 10"/>
          <p:cNvSpPr/>
          <p:nvPr/>
        </p:nvSpPr>
        <p:spPr>
          <a:xfrm>
            <a:off x="3894268" y="3093576"/>
            <a:ext cx="4871104" cy="11109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Dernek yönetim kurulunun kararı </a:t>
            </a:r>
          </a:p>
          <a:p>
            <a:pPr algn="ctr"/>
            <a:r>
              <a:rPr lang="tr-TR" sz="2400" dirty="0">
                <a:solidFill>
                  <a:schemeClr val="tx1"/>
                </a:solidFill>
              </a:rPr>
              <a:t>(30 gün içinde)</a:t>
            </a:r>
          </a:p>
        </p:txBody>
      </p:sp>
      <p:sp>
        <p:nvSpPr>
          <p:cNvPr id="13" name="Yuvarlatılmış Dikdörtgen 12"/>
          <p:cNvSpPr/>
          <p:nvPr/>
        </p:nvSpPr>
        <p:spPr>
          <a:xfrm>
            <a:off x="3894268" y="4768371"/>
            <a:ext cx="4871104" cy="11109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Başvuru sonucunun yazıyla başvuru sahibine bildirimi</a:t>
            </a:r>
          </a:p>
        </p:txBody>
      </p:sp>
      <p:sp>
        <p:nvSpPr>
          <p:cNvPr id="14" name="Aşağı Ok 13"/>
          <p:cNvSpPr/>
          <p:nvPr/>
        </p:nvSpPr>
        <p:spPr>
          <a:xfrm>
            <a:off x="6006732" y="4204530"/>
            <a:ext cx="646176" cy="563841"/>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2197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4CCD4F75-5465-204A-ABB6-B52F20AF78BE}"/>
              </a:ext>
            </a:extLst>
          </p:cNvPr>
          <p:cNvSpPr txBox="1"/>
          <p:nvPr/>
        </p:nvSpPr>
        <p:spPr>
          <a:xfrm>
            <a:off x="1962421" y="397149"/>
            <a:ext cx="3235373" cy="461665"/>
          </a:xfrm>
          <a:prstGeom prst="rect">
            <a:avLst/>
          </a:prstGeom>
          <a:noFill/>
        </p:spPr>
        <p:txBody>
          <a:bodyPr wrap="none" rtlCol="0" anchor="ctr">
            <a:spAutoFit/>
          </a:bodyPr>
          <a:lstStyle/>
          <a:p>
            <a:r>
              <a:rPr lang="tr-TR" sz="2400" b="1" dirty="0">
                <a:solidFill>
                  <a:schemeClr val="bg1"/>
                </a:solidFill>
              </a:rPr>
              <a:t>ÜYELİĞİN SONA ERMESİ</a:t>
            </a:r>
          </a:p>
        </p:txBody>
      </p:sp>
      <p:sp>
        <p:nvSpPr>
          <p:cNvPr id="4" name="Yuvarlatılmış Dikdörtgen 3"/>
          <p:cNvSpPr/>
          <p:nvPr/>
        </p:nvSpPr>
        <p:spPr>
          <a:xfrm>
            <a:off x="3939609" y="1664459"/>
            <a:ext cx="3939611" cy="11109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   Kendiliğinden</a:t>
            </a:r>
          </a:p>
        </p:txBody>
      </p:sp>
      <p:sp>
        <p:nvSpPr>
          <p:cNvPr id="6" name="Yuvarlatılmış Dikdörtgen 5"/>
          <p:cNvSpPr/>
          <p:nvPr/>
        </p:nvSpPr>
        <p:spPr>
          <a:xfrm>
            <a:off x="3960973" y="3178050"/>
            <a:ext cx="3939611" cy="11109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 Çıkarılma</a:t>
            </a:r>
          </a:p>
        </p:txBody>
      </p:sp>
      <p:sp>
        <p:nvSpPr>
          <p:cNvPr id="7" name="Yuvarlatılmış Dikdörtgen 6"/>
          <p:cNvSpPr/>
          <p:nvPr/>
        </p:nvSpPr>
        <p:spPr>
          <a:xfrm>
            <a:off x="3960973" y="4673564"/>
            <a:ext cx="3939611" cy="11109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4000" dirty="0">
                <a:solidFill>
                  <a:prstClr val="black"/>
                </a:solidFill>
              </a:rPr>
              <a:t>Çıkma</a:t>
            </a:r>
          </a:p>
        </p:txBody>
      </p:sp>
    </p:spTree>
    <p:extLst>
      <p:ext uri="{BB962C8B-B14F-4D97-AF65-F5344CB8AC3E}">
        <p14:creationId xmlns:p14="http://schemas.microsoft.com/office/powerpoint/2010/main" val="169577899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6364</TotalTime>
  <Words>2769</Words>
  <Application>Microsoft Office PowerPoint</Application>
  <PresentationFormat>Geniş ekran</PresentationFormat>
  <Paragraphs>447</Paragraphs>
  <Slides>54</Slides>
  <Notes>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54</vt:i4>
      </vt:variant>
    </vt:vector>
  </HeadingPairs>
  <TitlesOfParts>
    <vt:vector size="68" baseType="lpstr">
      <vt:lpstr>Microsoft YaHei</vt:lpstr>
      <vt:lpstr>ＭＳ Ｐゴシック</vt:lpstr>
      <vt:lpstr>Arial</vt:lpstr>
      <vt:lpstr>Calibri</vt:lpstr>
      <vt:lpstr>Calibri Light</vt:lpstr>
      <vt:lpstr>Cambria Math</vt:lpstr>
      <vt:lpstr>Futura Condensed</vt:lpstr>
      <vt:lpstr>Futura Condensed Medium</vt:lpstr>
      <vt:lpstr>MV Boli</vt:lpstr>
      <vt:lpstr>Roboto</vt:lpstr>
      <vt:lpstr>Tahoma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Hatice SAĞLAM</dc:creator>
  <cp:lastModifiedBy>Fatih AYDIN</cp:lastModifiedBy>
  <cp:revision>55</cp:revision>
  <cp:lastPrinted>2021-10-15T11:34:20Z</cp:lastPrinted>
  <dcterms:created xsi:type="dcterms:W3CDTF">2019-09-23T10:55:23Z</dcterms:created>
  <dcterms:modified xsi:type="dcterms:W3CDTF">2023-03-28T07:27:00Z</dcterms:modified>
</cp:coreProperties>
</file>