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36"/>
  </p:notesMasterIdLst>
  <p:handoutMasterIdLst>
    <p:handoutMasterId r:id="rId37"/>
  </p:handoutMasterIdLst>
  <p:sldIdLst>
    <p:sldId id="256" r:id="rId2"/>
    <p:sldId id="418" r:id="rId3"/>
    <p:sldId id="376" r:id="rId4"/>
    <p:sldId id="260" r:id="rId5"/>
    <p:sldId id="399" r:id="rId6"/>
    <p:sldId id="406" r:id="rId7"/>
    <p:sldId id="407" r:id="rId8"/>
    <p:sldId id="357" r:id="rId9"/>
    <p:sldId id="358" r:id="rId10"/>
    <p:sldId id="359" r:id="rId11"/>
    <p:sldId id="401" r:id="rId12"/>
    <p:sldId id="402" r:id="rId13"/>
    <p:sldId id="404" r:id="rId14"/>
    <p:sldId id="422" r:id="rId15"/>
    <p:sldId id="408" r:id="rId16"/>
    <p:sldId id="368" r:id="rId17"/>
    <p:sldId id="369" r:id="rId18"/>
    <p:sldId id="419" r:id="rId19"/>
    <p:sldId id="421" r:id="rId20"/>
    <p:sldId id="420" r:id="rId21"/>
    <p:sldId id="405" r:id="rId22"/>
    <p:sldId id="360" r:id="rId23"/>
    <p:sldId id="393" r:id="rId24"/>
    <p:sldId id="413" r:id="rId25"/>
    <p:sldId id="361" r:id="rId26"/>
    <p:sldId id="362" r:id="rId27"/>
    <p:sldId id="363" r:id="rId28"/>
    <p:sldId id="409" r:id="rId29"/>
    <p:sldId id="416" r:id="rId30"/>
    <p:sldId id="417" r:id="rId31"/>
    <p:sldId id="411" r:id="rId32"/>
    <p:sldId id="410" r:id="rId33"/>
    <p:sldId id="371" r:id="rId34"/>
    <p:sldId id="423" r:id="rId3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109" d="100"/>
          <a:sy n="109" d="100"/>
        </p:scale>
        <p:origin x="1278" y="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221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C6B8DF-61A3-4B4D-9428-AE6BE9D9834A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411B7DE-E0D5-4AF4-A3DE-CEC3771B1FEC}">
      <dgm:prSet phldrT="[Metin]"/>
      <dgm:spPr/>
      <dgm:t>
        <a:bodyPr/>
        <a:lstStyle/>
        <a:p>
          <a:r>
            <a:rPr lang="tr-TR" dirty="0" smtClean="0"/>
            <a:t>Çağrı Yöntemleri</a:t>
          </a:r>
          <a:endParaRPr lang="tr-TR" dirty="0"/>
        </a:p>
      </dgm:t>
    </dgm:pt>
    <dgm:pt modelId="{32A962E5-26AA-4655-85F5-F87A53796B5C}" type="parTrans" cxnId="{D88C8F02-019B-4D99-8345-FD5ACBC5BF6F}">
      <dgm:prSet/>
      <dgm:spPr/>
      <dgm:t>
        <a:bodyPr/>
        <a:lstStyle/>
        <a:p>
          <a:endParaRPr lang="tr-TR"/>
        </a:p>
      </dgm:t>
    </dgm:pt>
    <dgm:pt modelId="{4C856663-B2FD-4E21-8831-DADCC64CC6CE}" type="sibTrans" cxnId="{D88C8F02-019B-4D99-8345-FD5ACBC5BF6F}">
      <dgm:prSet/>
      <dgm:spPr/>
      <dgm:t>
        <a:bodyPr/>
        <a:lstStyle/>
        <a:p>
          <a:endParaRPr lang="tr-TR"/>
        </a:p>
      </dgm:t>
    </dgm:pt>
    <dgm:pt modelId="{18172907-082E-4CF5-B8CF-06C5089E6715}">
      <dgm:prSet phldrT="[Metin]"/>
      <dgm:spPr/>
      <dgm:t>
        <a:bodyPr/>
        <a:lstStyle/>
        <a:p>
          <a:r>
            <a:rPr lang="tr-TR" dirty="0" smtClean="0"/>
            <a:t>Gazete İlanı</a:t>
          </a:r>
          <a:endParaRPr lang="tr-TR" dirty="0"/>
        </a:p>
      </dgm:t>
    </dgm:pt>
    <dgm:pt modelId="{54707A1D-E077-44D0-A4BB-0FCCBAD0826E}" type="parTrans" cxnId="{288D0BF8-031D-49AA-8F49-2697A2F11D80}">
      <dgm:prSet/>
      <dgm:spPr/>
      <dgm:t>
        <a:bodyPr/>
        <a:lstStyle/>
        <a:p>
          <a:endParaRPr lang="tr-TR"/>
        </a:p>
      </dgm:t>
    </dgm:pt>
    <dgm:pt modelId="{8C4F3E78-B9B1-45E4-A70C-CB23A17325DA}" type="sibTrans" cxnId="{288D0BF8-031D-49AA-8F49-2697A2F11D80}">
      <dgm:prSet/>
      <dgm:spPr/>
      <dgm:t>
        <a:bodyPr/>
        <a:lstStyle/>
        <a:p>
          <a:endParaRPr lang="tr-TR"/>
        </a:p>
      </dgm:t>
    </dgm:pt>
    <dgm:pt modelId="{ECA1B124-8E6E-45A6-BFAF-16255677EF66}">
      <dgm:prSet phldrT="[Metin]"/>
      <dgm:spPr/>
      <dgm:t>
        <a:bodyPr/>
        <a:lstStyle/>
        <a:p>
          <a:r>
            <a:rPr lang="tr-TR" dirty="0" smtClean="0"/>
            <a:t>İnternet Sayfasında İlan</a:t>
          </a:r>
          <a:endParaRPr lang="tr-TR" dirty="0"/>
        </a:p>
      </dgm:t>
    </dgm:pt>
    <dgm:pt modelId="{9241AC6A-4116-4CFC-9B57-0B190CEB8408}" type="parTrans" cxnId="{7A25C1A4-2C15-4425-950C-228E3E854690}">
      <dgm:prSet/>
      <dgm:spPr/>
      <dgm:t>
        <a:bodyPr/>
        <a:lstStyle/>
        <a:p>
          <a:endParaRPr lang="tr-TR"/>
        </a:p>
      </dgm:t>
    </dgm:pt>
    <dgm:pt modelId="{9AB1683B-4389-4668-9AA0-2CD518ACAE0D}" type="sibTrans" cxnId="{7A25C1A4-2C15-4425-950C-228E3E854690}">
      <dgm:prSet/>
      <dgm:spPr/>
      <dgm:t>
        <a:bodyPr/>
        <a:lstStyle/>
        <a:p>
          <a:endParaRPr lang="tr-TR"/>
        </a:p>
      </dgm:t>
    </dgm:pt>
    <dgm:pt modelId="{560402F9-7ECD-4527-914C-A6E67C5F8324}">
      <dgm:prSet phldrT="[Metin]"/>
      <dgm:spPr/>
      <dgm:t>
        <a:bodyPr/>
        <a:lstStyle/>
        <a:p>
          <a:r>
            <a:rPr lang="tr-TR" dirty="0" smtClean="0"/>
            <a:t>SMS</a:t>
          </a:r>
          <a:endParaRPr lang="tr-TR" dirty="0"/>
        </a:p>
      </dgm:t>
    </dgm:pt>
    <dgm:pt modelId="{F999DC45-76AB-41F6-8A54-019529A081D0}" type="parTrans" cxnId="{DCF99AB0-E1E9-46B8-ACB4-D21DD4DA8D79}">
      <dgm:prSet/>
      <dgm:spPr/>
      <dgm:t>
        <a:bodyPr/>
        <a:lstStyle/>
        <a:p>
          <a:endParaRPr lang="tr-TR"/>
        </a:p>
      </dgm:t>
    </dgm:pt>
    <dgm:pt modelId="{1B9B669F-77C4-45E4-AA60-08FE28E78486}" type="sibTrans" cxnId="{DCF99AB0-E1E9-46B8-ACB4-D21DD4DA8D79}">
      <dgm:prSet/>
      <dgm:spPr/>
      <dgm:t>
        <a:bodyPr/>
        <a:lstStyle/>
        <a:p>
          <a:endParaRPr lang="tr-TR"/>
        </a:p>
      </dgm:t>
    </dgm:pt>
    <dgm:pt modelId="{93193159-853C-4629-B7AD-F264B95B57F7}">
      <dgm:prSet phldrT="[Metin]"/>
      <dgm:spPr/>
      <dgm:t>
        <a:bodyPr/>
        <a:lstStyle/>
        <a:p>
          <a:r>
            <a:rPr lang="tr-TR" dirty="0" smtClean="0"/>
            <a:t>E-posta</a:t>
          </a:r>
          <a:endParaRPr lang="tr-TR" dirty="0"/>
        </a:p>
      </dgm:t>
    </dgm:pt>
    <dgm:pt modelId="{900FF5E9-A014-4A38-BC62-AA842877E9FD}" type="parTrans" cxnId="{2BD381EF-910D-4F00-8E36-0F200FD01A3A}">
      <dgm:prSet/>
      <dgm:spPr/>
      <dgm:t>
        <a:bodyPr/>
        <a:lstStyle/>
        <a:p>
          <a:endParaRPr lang="tr-TR"/>
        </a:p>
      </dgm:t>
    </dgm:pt>
    <dgm:pt modelId="{122E3712-AC2A-44FA-B91D-CA0F3546C236}" type="sibTrans" cxnId="{2BD381EF-910D-4F00-8E36-0F200FD01A3A}">
      <dgm:prSet/>
      <dgm:spPr/>
      <dgm:t>
        <a:bodyPr/>
        <a:lstStyle/>
        <a:p>
          <a:endParaRPr lang="tr-TR"/>
        </a:p>
      </dgm:t>
    </dgm:pt>
    <dgm:pt modelId="{9A9DF1F8-2756-4711-92AA-3A32845E945D}">
      <dgm:prSet phldrT="[Metin]"/>
      <dgm:spPr/>
      <dgm:t>
        <a:bodyPr/>
        <a:lstStyle/>
        <a:p>
          <a:r>
            <a:rPr lang="tr-TR" dirty="0" smtClean="0"/>
            <a:t>Mahalli Yayın Araçları</a:t>
          </a:r>
          <a:endParaRPr lang="tr-TR" dirty="0"/>
        </a:p>
      </dgm:t>
    </dgm:pt>
    <dgm:pt modelId="{4B6F28B7-DE93-4956-9F05-57BBD0F280E6}" type="parTrans" cxnId="{CF9199F3-6082-4DC9-9C68-4DB6F679CA33}">
      <dgm:prSet/>
      <dgm:spPr/>
      <dgm:t>
        <a:bodyPr/>
        <a:lstStyle/>
        <a:p>
          <a:endParaRPr lang="tr-TR"/>
        </a:p>
      </dgm:t>
    </dgm:pt>
    <dgm:pt modelId="{C391E9DF-EACF-4DD9-9B5B-FCBFDA2EF4E0}" type="sibTrans" cxnId="{CF9199F3-6082-4DC9-9C68-4DB6F679CA33}">
      <dgm:prSet/>
      <dgm:spPr/>
      <dgm:t>
        <a:bodyPr/>
        <a:lstStyle/>
        <a:p>
          <a:endParaRPr lang="tr-TR"/>
        </a:p>
      </dgm:t>
    </dgm:pt>
    <dgm:pt modelId="{DCF9D73B-4542-4206-8EA1-344B790F9929}">
      <dgm:prSet phldrT="[Metin]"/>
      <dgm:spPr/>
      <dgm:t>
        <a:bodyPr/>
        <a:lstStyle/>
        <a:p>
          <a:r>
            <a:rPr lang="tr-TR" dirty="0" smtClean="0"/>
            <a:t>Yazılı Bildirim</a:t>
          </a:r>
          <a:endParaRPr lang="tr-TR" dirty="0"/>
        </a:p>
      </dgm:t>
    </dgm:pt>
    <dgm:pt modelId="{66AC075D-B9EE-4D68-A5CC-31AEC7519FD9}" type="parTrans" cxnId="{6B348457-B31E-4D22-8B57-A1DD7AAB9CB0}">
      <dgm:prSet/>
      <dgm:spPr/>
      <dgm:t>
        <a:bodyPr/>
        <a:lstStyle/>
        <a:p>
          <a:endParaRPr lang="tr-TR"/>
        </a:p>
      </dgm:t>
    </dgm:pt>
    <dgm:pt modelId="{AD4E90C9-EED1-4C40-B9A3-352CB12FFDA7}" type="sibTrans" cxnId="{6B348457-B31E-4D22-8B57-A1DD7AAB9CB0}">
      <dgm:prSet/>
      <dgm:spPr/>
      <dgm:t>
        <a:bodyPr/>
        <a:lstStyle/>
        <a:p>
          <a:endParaRPr lang="tr-TR"/>
        </a:p>
      </dgm:t>
    </dgm:pt>
    <dgm:pt modelId="{D2C6580E-8DC1-43CA-844A-F0F9ECC07177}" type="pres">
      <dgm:prSet presAssocID="{71C6B8DF-61A3-4B4D-9428-AE6BE9D9834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0B6877C-B0DD-44AB-A6EE-9123D6593849}" type="pres">
      <dgm:prSet presAssocID="{2411B7DE-E0D5-4AF4-A3DE-CEC3771B1FEC}" presName="centerShape" presStyleLbl="node0" presStyleIdx="0" presStyleCnt="1"/>
      <dgm:spPr/>
      <dgm:t>
        <a:bodyPr/>
        <a:lstStyle/>
        <a:p>
          <a:endParaRPr lang="tr-TR"/>
        </a:p>
      </dgm:t>
    </dgm:pt>
    <dgm:pt modelId="{CCF25AB8-44A3-46D8-AEC8-C5D3693EE487}" type="pres">
      <dgm:prSet presAssocID="{18172907-082E-4CF5-B8CF-06C5089E671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0B7447A-0646-4E8B-BF55-58895848A8CB}" type="pres">
      <dgm:prSet presAssocID="{18172907-082E-4CF5-B8CF-06C5089E6715}" presName="dummy" presStyleCnt="0"/>
      <dgm:spPr/>
    </dgm:pt>
    <dgm:pt modelId="{9057277F-F4EE-49B7-848C-B4334A5FC54E}" type="pres">
      <dgm:prSet presAssocID="{8C4F3E78-B9B1-45E4-A70C-CB23A17325DA}" presName="sibTrans" presStyleLbl="sibTrans2D1" presStyleIdx="0" presStyleCnt="6"/>
      <dgm:spPr/>
      <dgm:t>
        <a:bodyPr/>
        <a:lstStyle/>
        <a:p>
          <a:endParaRPr lang="tr-TR"/>
        </a:p>
      </dgm:t>
    </dgm:pt>
    <dgm:pt modelId="{948D01F7-ACC9-4A3F-A0F0-762678ED776C}" type="pres">
      <dgm:prSet presAssocID="{ECA1B124-8E6E-45A6-BFAF-16255677EF66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2AEC2CE-3B0C-44D1-813B-E2941A1E7084}" type="pres">
      <dgm:prSet presAssocID="{ECA1B124-8E6E-45A6-BFAF-16255677EF66}" presName="dummy" presStyleCnt="0"/>
      <dgm:spPr/>
    </dgm:pt>
    <dgm:pt modelId="{6EB34D7A-7E1E-4533-8AD2-8AF491DC13F9}" type="pres">
      <dgm:prSet presAssocID="{9AB1683B-4389-4668-9AA0-2CD518ACAE0D}" presName="sibTrans" presStyleLbl="sibTrans2D1" presStyleIdx="1" presStyleCnt="6"/>
      <dgm:spPr/>
      <dgm:t>
        <a:bodyPr/>
        <a:lstStyle/>
        <a:p>
          <a:endParaRPr lang="tr-TR"/>
        </a:p>
      </dgm:t>
    </dgm:pt>
    <dgm:pt modelId="{23C51F9C-0FC1-4465-90A1-13AB916EF149}" type="pres">
      <dgm:prSet presAssocID="{560402F9-7ECD-4527-914C-A6E67C5F832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E5C4AD8-F20C-4853-837A-68C907ADE651}" type="pres">
      <dgm:prSet presAssocID="{560402F9-7ECD-4527-914C-A6E67C5F8324}" presName="dummy" presStyleCnt="0"/>
      <dgm:spPr/>
    </dgm:pt>
    <dgm:pt modelId="{8ADD06F5-003E-4E47-9B01-9199F18ABD40}" type="pres">
      <dgm:prSet presAssocID="{1B9B669F-77C4-45E4-AA60-08FE28E78486}" presName="sibTrans" presStyleLbl="sibTrans2D1" presStyleIdx="2" presStyleCnt="6"/>
      <dgm:spPr/>
      <dgm:t>
        <a:bodyPr/>
        <a:lstStyle/>
        <a:p>
          <a:endParaRPr lang="tr-TR"/>
        </a:p>
      </dgm:t>
    </dgm:pt>
    <dgm:pt modelId="{128B0AA3-8ACE-414E-B687-AAD0BA281557}" type="pres">
      <dgm:prSet presAssocID="{93193159-853C-4629-B7AD-F264B95B57F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D8B8F0B-6D53-41DF-ADD4-3B860D37C730}" type="pres">
      <dgm:prSet presAssocID="{93193159-853C-4629-B7AD-F264B95B57F7}" presName="dummy" presStyleCnt="0"/>
      <dgm:spPr/>
    </dgm:pt>
    <dgm:pt modelId="{A0FFDBC5-53E6-414C-8251-3AABA9FD30DF}" type="pres">
      <dgm:prSet presAssocID="{122E3712-AC2A-44FA-B91D-CA0F3546C236}" presName="sibTrans" presStyleLbl="sibTrans2D1" presStyleIdx="3" presStyleCnt="6"/>
      <dgm:spPr/>
      <dgm:t>
        <a:bodyPr/>
        <a:lstStyle/>
        <a:p>
          <a:endParaRPr lang="tr-TR"/>
        </a:p>
      </dgm:t>
    </dgm:pt>
    <dgm:pt modelId="{157568CE-5792-4F71-9132-F7AC24056EFA}" type="pres">
      <dgm:prSet presAssocID="{9A9DF1F8-2756-4711-92AA-3A32845E945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7706631-E942-4246-856F-BDE0ECBE47C9}" type="pres">
      <dgm:prSet presAssocID="{9A9DF1F8-2756-4711-92AA-3A32845E945D}" presName="dummy" presStyleCnt="0"/>
      <dgm:spPr/>
    </dgm:pt>
    <dgm:pt modelId="{7A9C49AE-F8A9-49FD-8E70-99D89126FDCC}" type="pres">
      <dgm:prSet presAssocID="{C391E9DF-EACF-4DD9-9B5B-FCBFDA2EF4E0}" presName="sibTrans" presStyleLbl="sibTrans2D1" presStyleIdx="4" presStyleCnt="6"/>
      <dgm:spPr/>
      <dgm:t>
        <a:bodyPr/>
        <a:lstStyle/>
        <a:p>
          <a:endParaRPr lang="tr-TR"/>
        </a:p>
      </dgm:t>
    </dgm:pt>
    <dgm:pt modelId="{1AD7E2C9-F74B-4708-ADF0-545356E5A9F5}" type="pres">
      <dgm:prSet presAssocID="{DCF9D73B-4542-4206-8EA1-344B790F992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5897E19-DEA7-4600-AA86-313DE9F15FA1}" type="pres">
      <dgm:prSet presAssocID="{DCF9D73B-4542-4206-8EA1-344B790F9929}" presName="dummy" presStyleCnt="0"/>
      <dgm:spPr/>
    </dgm:pt>
    <dgm:pt modelId="{8944CE23-C818-45B1-8FDF-4FA7D7B7EE15}" type="pres">
      <dgm:prSet presAssocID="{AD4E90C9-EED1-4C40-B9A3-352CB12FFDA7}" presName="sibTrans" presStyleLbl="sibTrans2D1" presStyleIdx="5" presStyleCnt="6"/>
      <dgm:spPr/>
      <dgm:t>
        <a:bodyPr/>
        <a:lstStyle/>
        <a:p>
          <a:endParaRPr lang="tr-TR"/>
        </a:p>
      </dgm:t>
    </dgm:pt>
  </dgm:ptLst>
  <dgm:cxnLst>
    <dgm:cxn modelId="{DCF99AB0-E1E9-46B8-ACB4-D21DD4DA8D79}" srcId="{2411B7DE-E0D5-4AF4-A3DE-CEC3771B1FEC}" destId="{560402F9-7ECD-4527-914C-A6E67C5F8324}" srcOrd="2" destOrd="0" parTransId="{F999DC45-76AB-41F6-8A54-019529A081D0}" sibTransId="{1B9B669F-77C4-45E4-AA60-08FE28E78486}"/>
    <dgm:cxn modelId="{2BD381EF-910D-4F00-8E36-0F200FD01A3A}" srcId="{2411B7DE-E0D5-4AF4-A3DE-CEC3771B1FEC}" destId="{93193159-853C-4629-B7AD-F264B95B57F7}" srcOrd="3" destOrd="0" parTransId="{900FF5E9-A014-4A38-BC62-AA842877E9FD}" sibTransId="{122E3712-AC2A-44FA-B91D-CA0F3546C236}"/>
    <dgm:cxn modelId="{D88C8F02-019B-4D99-8345-FD5ACBC5BF6F}" srcId="{71C6B8DF-61A3-4B4D-9428-AE6BE9D9834A}" destId="{2411B7DE-E0D5-4AF4-A3DE-CEC3771B1FEC}" srcOrd="0" destOrd="0" parTransId="{32A962E5-26AA-4655-85F5-F87A53796B5C}" sibTransId="{4C856663-B2FD-4E21-8831-DADCC64CC6CE}"/>
    <dgm:cxn modelId="{04BB63B4-7B9C-4484-9D3D-3AA6EF555CB7}" type="presOf" srcId="{560402F9-7ECD-4527-914C-A6E67C5F8324}" destId="{23C51F9C-0FC1-4465-90A1-13AB916EF149}" srcOrd="0" destOrd="0" presId="urn:microsoft.com/office/officeart/2005/8/layout/radial6"/>
    <dgm:cxn modelId="{5D248A9E-AC22-4FE1-91A3-2AF3B493EAFA}" type="presOf" srcId="{71C6B8DF-61A3-4B4D-9428-AE6BE9D9834A}" destId="{D2C6580E-8DC1-43CA-844A-F0F9ECC07177}" srcOrd="0" destOrd="0" presId="urn:microsoft.com/office/officeart/2005/8/layout/radial6"/>
    <dgm:cxn modelId="{4AC656CE-B905-4875-AC92-E7911B509C12}" type="presOf" srcId="{9A9DF1F8-2756-4711-92AA-3A32845E945D}" destId="{157568CE-5792-4F71-9132-F7AC24056EFA}" srcOrd="0" destOrd="0" presId="urn:microsoft.com/office/officeart/2005/8/layout/radial6"/>
    <dgm:cxn modelId="{AFFC2A16-9690-4523-95BE-43712D415E25}" type="presOf" srcId="{2411B7DE-E0D5-4AF4-A3DE-CEC3771B1FEC}" destId="{E0B6877C-B0DD-44AB-A6EE-9123D6593849}" srcOrd="0" destOrd="0" presId="urn:microsoft.com/office/officeart/2005/8/layout/radial6"/>
    <dgm:cxn modelId="{7852F010-2910-41F1-A003-269B04C94018}" type="presOf" srcId="{DCF9D73B-4542-4206-8EA1-344B790F9929}" destId="{1AD7E2C9-F74B-4708-ADF0-545356E5A9F5}" srcOrd="0" destOrd="0" presId="urn:microsoft.com/office/officeart/2005/8/layout/radial6"/>
    <dgm:cxn modelId="{CF9199F3-6082-4DC9-9C68-4DB6F679CA33}" srcId="{2411B7DE-E0D5-4AF4-A3DE-CEC3771B1FEC}" destId="{9A9DF1F8-2756-4711-92AA-3A32845E945D}" srcOrd="4" destOrd="0" parTransId="{4B6F28B7-DE93-4956-9F05-57BBD0F280E6}" sibTransId="{C391E9DF-EACF-4DD9-9B5B-FCBFDA2EF4E0}"/>
    <dgm:cxn modelId="{7A25C1A4-2C15-4425-950C-228E3E854690}" srcId="{2411B7DE-E0D5-4AF4-A3DE-CEC3771B1FEC}" destId="{ECA1B124-8E6E-45A6-BFAF-16255677EF66}" srcOrd="1" destOrd="0" parTransId="{9241AC6A-4116-4CFC-9B57-0B190CEB8408}" sibTransId="{9AB1683B-4389-4668-9AA0-2CD518ACAE0D}"/>
    <dgm:cxn modelId="{34311722-6009-41C9-88A3-F76EB35100EF}" type="presOf" srcId="{9AB1683B-4389-4668-9AA0-2CD518ACAE0D}" destId="{6EB34D7A-7E1E-4533-8AD2-8AF491DC13F9}" srcOrd="0" destOrd="0" presId="urn:microsoft.com/office/officeart/2005/8/layout/radial6"/>
    <dgm:cxn modelId="{845D864C-22D0-40E6-BCEE-3226E540BD82}" type="presOf" srcId="{C391E9DF-EACF-4DD9-9B5B-FCBFDA2EF4E0}" destId="{7A9C49AE-F8A9-49FD-8E70-99D89126FDCC}" srcOrd="0" destOrd="0" presId="urn:microsoft.com/office/officeart/2005/8/layout/radial6"/>
    <dgm:cxn modelId="{1E0EF814-111C-4AD2-B76A-5499C0A5E1CE}" type="presOf" srcId="{8C4F3E78-B9B1-45E4-A70C-CB23A17325DA}" destId="{9057277F-F4EE-49B7-848C-B4334A5FC54E}" srcOrd="0" destOrd="0" presId="urn:microsoft.com/office/officeart/2005/8/layout/radial6"/>
    <dgm:cxn modelId="{2D379984-E652-4F68-B990-DF681B8FED81}" type="presOf" srcId="{ECA1B124-8E6E-45A6-BFAF-16255677EF66}" destId="{948D01F7-ACC9-4A3F-A0F0-762678ED776C}" srcOrd="0" destOrd="0" presId="urn:microsoft.com/office/officeart/2005/8/layout/radial6"/>
    <dgm:cxn modelId="{91F8ED71-0E19-4321-8B11-D4A998E8CC2C}" type="presOf" srcId="{122E3712-AC2A-44FA-B91D-CA0F3546C236}" destId="{A0FFDBC5-53E6-414C-8251-3AABA9FD30DF}" srcOrd="0" destOrd="0" presId="urn:microsoft.com/office/officeart/2005/8/layout/radial6"/>
    <dgm:cxn modelId="{F1995E1E-044E-4EB3-A42B-1253ABD54942}" type="presOf" srcId="{1B9B669F-77C4-45E4-AA60-08FE28E78486}" destId="{8ADD06F5-003E-4E47-9B01-9199F18ABD40}" srcOrd="0" destOrd="0" presId="urn:microsoft.com/office/officeart/2005/8/layout/radial6"/>
    <dgm:cxn modelId="{D536D60D-7890-481A-9DA9-2F068D276F25}" type="presOf" srcId="{18172907-082E-4CF5-B8CF-06C5089E6715}" destId="{CCF25AB8-44A3-46D8-AEC8-C5D3693EE487}" srcOrd="0" destOrd="0" presId="urn:microsoft.com/office/officeart/2005/8/layout/radial6"/>
    <dgm:cxn modelId="{3D52BBDE-A157-4ED3-A9DE-D35EC983E3D3}" type="presOf" srcId="{93193159-853C-4629-B7AD-F264B95B57F7}" destId="{128B0AA3-8ACE-414E-B687-AAD0BA281557}" srcOrd="0" destOrd="0" presId="urn:microsoft.com/office/officeart/2005/8/layout/radial6"/>
    <dgm:cxn modelId="{3A55C172-DB7F-4018-8396-79114B04E095}" type="presOf" srcId="{AD4E90C9-EED1-4C40-B9A3-352CB12FFDA7}" destId="{8944CE23-C818-45B1-8FDF-4FA7D7B7EE15}" srcOrd="0" destOrd="0" presId="urn:microsoft.com/office/officeart/2005/8/layout/radial6"/>
    <dgm:cxn modelId="{6B348457-B31E-4D22-8B57-A1DD7AAB9CB0}" srcId="{2411B7DE-E0D5-4AF4-A3DE-CEC3771B1FEC}" destId="{DCF9D73B-4542-4206-8EA1-344B790F9929}" srcOrd="5" destOrd="0" parTransId="{66AC075D-B9EE-4D68-A5CC-31AEC7519FD9}" sibTransId="{AD4E90C9-EED1-4C40-B9A3-352CB12FFDA7}"/>
    <dgm:cxn modelId="{288D0BF8-031D-49AA-8F49-2697A2F11D80}" srcId="{2411B7DE-E0D5-4AF4-A3DE-CEC3771B1FEC}" destId="{18172907-082E-4CF5-B8CF-06C5089E6715}" srcOrd="0" destOrd="0" parTransId="{54707A1D-E077-44D0-A4BB-0FCCBAD0826E}" sibTransId="{8C4F3E78-B9B1-45E4-A70C-CB23A17325DA}"/>
    <dgm:cxn modelId="{419FEAEF-89EC-4FCC-AE0D-B3CD0F630BA8}" type="presParOf" srcId="{D2C6580E-8DC1-43CA-844A-F0F9ECC07177}" destId="{E0B6877C-B0DD-44AB-A6EE-9123D6593849}" srcOrd="0" destOrd="0" presId="urn:microsoft.com/office/officeart/2005/8/layout/radial6"/>
    <dgm:cxn modelId="{2562F95C-891C-4DFD-B4B9-63BB7C04CB71}" type="presParOf" srcId="{D2C6580E-8DC1-43CA-844A-F0F9ECC07177}" destId="{CCF25AB8-44A3-46D8-AEC8-C5D3693EE487}" srcOrd="1" destOrd="0" presId="urn:microsoft.com/office/officeart/2005/8/layout/radial6"/>
    <dgm:cxn modelId="{51BE62C6-2382-4B8F-8698-9EC8B69BF0A8}" type="presParOf" srcId="{D2C6580E-8DC1-43CA-844A-F0F9ECC07177}" destId="{E0B7447A-0646-4E8B-BF55-58895848A8CB}" srcOrd="2" destOrd="0" presId="urn:microsoft.com/office/officeart/2005/8/layout/radial6"/>
    <dgm:cxn modelId="{2566C585-C48D-4542-A4AC-C8604B9501DD}" type="presParOf" srcId="{D2C6580E-8DC1-43CA-844A-F0F9ECC07177}" destId="{9057277F-F4EE-49B7-848C-B4334A5FC54E}" srcOrd="3" destOrd="0" presId="urn:microsoft.com/office/officeart/2005/8/layout/radial6"/>
    <dgm:cxn modelId="{931F81A1-7554-43F2-91FF-14E46C1BF960}" type="presParOf" srcId="{D2C6580E-8DC1-43CA-844A-F0F9ECC07177}" destId="{948D01F7-ACC9-4A3F-A0F0-762678ED776C}" srcOrd="4" destOrd="0" presId="urn:microsoft.com/office/officeart/2005/8/layout/radial6"/>
    <dgm:cxn modelId="{116DF5EB-6823-4120-B4A7-8B298C96BAD5}" type="presParOf" srcId="{D2C6580E-8DC1-43CA-844A-F0F9ECC07177}" destId="{F2AEC2CE-3B0C-44D1-813B-E2941A1E7084}" srcOrd="5" destOrd="0" presId="urn:microsoft.com/office/officeart/2005/8/layout/radial6"/>
    <dgm:cxn modelId="{91C4CDD5-FD74-4963-8E8C-959BDEF0A657}" type="presParOf" srcId="{D2C6580E-8DC1-43CA-844A-F0F9ECC07177}" destId="{6EB34D7A-7E1E-4533-8AD2-8AF491DC13F9}" srcOrd="6" destOrd="0" presId="urn:microsoft.com/office/officeart/2005/8/layout/radial6"/>
    <dgm:cxn modelId="{770F4DE1-1C36-4588-ADCD-19F2F4EC24DD}" type="presParOf" srcId="{D2C6580E-8DC1-43CA-844A-F0F9ECC07177}" destId="{23C51F9C-0FC1-4465-90A1-13AB916EF149}" srcOrd="7" destOrd="0" presId="urn:microsoft.com/office/officeart/2005/8/layout/radial6"/>
    <dgm:cxn modelId="{96947578-4BED-4030-8768-22769BB1BC2E}" type="presParOf" srcId="{D2C6580E-8DC1-43CA-844A-F0F9ECC07177}" destId="{CE5C4AD8-F20C-4853-837A-68C907ADE651}" srcOrd="8" destOrd="0" presId="urn:microsoft.com/office/officeart/2005/8/layout/radial6"/>
    <dgm:cxn modelId="{B16B01BD-5BAC-4656-9A1B-1425081C5407}" type="presParOf" srcId="{D2C6580E-8DC1-43CA-844A-F0F9ECC07177}" destId="{8ADD06F5-003E-4E47-9B01-9199F18ABD40}" srcOrd="9" destOrd="0" presId="urn:microsoft.com/office/officeart/2005/8/layout/radial6"/>
    <dgm:cxn modelId="{E94D14FA-17F0-441F-B4C8-D6ABE4D8B308}" type="presParOf" srcId="{D2C6580E-8DC1-43CA-844A-F0F9ECC07177}" destId="{128B0AA3-8ACE-414E-B687-AAD0BA281557}" srcOrd="10" destOrd="0" presId="urn:microsoft.com/office/officeart/2005/8/layout/radial6"/>
    <dgm:cxn modelId="{47A1919B-C500-42DC-AEBE-C219C3530757}" type="presParOf" srcId="{D2C6580E-8DC1-43CA-844A-F0F9ECC07177}" destId="{DD8B8F0B-6D53-41DF-ADD4-3B860D37C730}" srcOrd="11" destOrd="0" presId="urn:microsoft.com/office/officeart/2005/8/layout/radial6"/>
    <dgm:cxn modelId="{EEC4F5DB-D46C-4BAC-AB25-75ECC124FA49}" type="presParOf" srcId="{D2C6580E-8DC1-43CA-844A-F0F9ECC07177}" destId="{A0FFDBC5-53E6-414C-8251-3AABA9FD30DF}" srcOrd="12" destOrd="0" presId="urn:microsoft.com/office/officeart/2005/8/layout/radial6"/>
    <dgm:cxn modelId="{D37BC85E-B29A-439E-862D-250A111BBE48}" type="presParOf" srcId="{D2C6580E-8DC1-43CA-844A-F0F9ECC07177}" destId="{157568CE-5792-4F71-9132-F7AC24056EFA}" srcOrd="13" destOrd="0" presId="urn:microsoft.com/office/officeart/2005/8/layout/radial6"/>
    <dgm:cxn modelId="{E09B8009-F55C-4FCA-843B-8F369099B6AB}" type="presParOf" srcId="{D2C6580E-8DC1-43CA-844A-F0F9ECC07177}" destId="{A7706631-E942-4246-856F-BDE0ECBE47C9}" srcOrd="14" destOrd="0" presId="urn:microsoft.com/office/officeart/2005/8/layout/radial6"/>
    <dgm:cxn modelId="{1920D218-95F2-4ADC-B4C4-E91FA45B7D33}" type="presParOf" srcId="{D2C6580E-8DC1-43CA-844A-F0F9ECC07177}" destId="{7A9C49AE-F8A9-49FD-8E70-99D89126FDCC}" srcOrd="15" destOrd="0" presId="urn:microsoft.com/office/officeart/2005/8/layout/radial6"/>
    <dgm:cxn modelId="{BA22E50D-A5D5-4057-80B2-1637BC47FC4C}" type="presParOf" srcId="{D2C6580E-8DC1-43CA-844A-F0F9ECC07177}" destId="{1AD7E2C9-F74B-4708-ADF0-545356E5A9F5}" srcOrd="16" destOrd="0" presId="urn:microsoft.com/office/officeart/2005/8/layout/radial6"/>
    <dgm:cxn modelId="{7932400C-4A40-4271-8F51-2BA5D1E52AA5}" type="presParOf" srcId="{D2C6580E-8DC1-43CA-844A-F0F9ECC07177}" destId="{95897E19-DEA7-4600-AA86-313DE9F15FA1}" srcOrd="17" destOrd="0" presId="urn:microsoft.com/office/officeart/2005/8/layout/radial6"/>
    <dgm:cxn modelId="{2D7ABE78-284A-426B-B53E-9011B6AB15E6}" type="presParOf" srcId="{D2C6580E-8DC1-43CA-844A-F0F9ECC07177}" destId="{8944CE23-C818-45B1-8FDF-4FA7D7B7EE15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064AE2-CC51-4757-8D4B-E5C8A3FDBF9B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8D031C6-AD75-4A60-A1ED-B4AE1079941B}">
      <dgm:prSet phldrT="[Metin]"/>
      <dgm:spPr>
        <a:solidFill>
          <a:schemeClr val="tx2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tr-TR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Dernek Beyannamesi</a:t>
          </a:r>
        </a:p>
        <a:p>
          <a:r>
            <a:rPr lang="tr-TR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Her yıl Nisan sonuna kadar</a:t>
          </a:r>
          <a:endParaRPr lang="tr-TR" dirty="0">
            <a:solidFill>
              <a:schemeClr val="bg1"/>
            </a:solidFill>
            <a:latin typeface="Cambria Math" pitchFamily="18" charset="0"/>
            <a:ea typeface="Cambria Math" pitchFamily="18" charset="0"/>
          </a:endParaRPr>
        </a:p>
      </dgm:t>
    </dgm:pt>
    <dgm:pt modelId="{808B3242-7990-421B-BEE2-3543696F792D}" type="parTrans" cxnId="{FFD9DFC0-F082-4EF8-A8FB-01D8EA16C606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E87A4143-5D7A-4D06-9A7A-072F129176F4}" type="sibTrans" cxnId="{FFD9DFC0-F082-4EF8-A8FB-01D8EA16C606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04E9BB1A-0671-444D-807C-C5609098431A}">
      <dgm:prSet phldrT="[Metin]"/>
      <dgm:spPr>
        <a:solidFill>
          <a:schemeClr val="tx2">
            <a:lumMod val="40000"/>
            <a:lumOff val="60000"/>
            <a:alpha val="50000"/>
          </a:schemeClr>
        </a:solidFill>
      </dgm:spPr>
      <dgm:t>
        <a:bodyPr/>
        <a:lstStyle/>
        <a:p>
          <a:pPr algn="ctr"/>
          <a:r>
            <a:rPr lang="tr-TR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Genel Kurul Sonuç Bildirimi ile                  </a:t>
          </a:r>
          <a:r>
            <a:rPr lang="tr-TR" b="1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Üyeliğe giren ve çıkanların bildirimi</a:t>
          </a:r>
        </a:p>
        <a:p>
          <a:pPr algn="ctr"/>
          <a:r>
            <a:rPr lang="tr-TR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45</a:t>
          </a:r>
          <a:endParaRPr lang="tr-TR" dirty="0">
            <a:solidFill>
              <a:schemeClr val="bg1"/>
            </a:solidFill>
            <a:latin typeface="Cambria Math" pitchFamily="18" charset="0"/>
            <a:ea typeface="Cambria Math" pitchFamily="18" charset="0"/>
          </a:endParaRPr>
        </a:p>
      </dgm:t>
    </dgm:pt>
    <dgm:pt modelId="{FBD688ED-2F8F-44C0-856D-D9624AB56F6F}" type="parTrans" cxnId="{C299D533-8409-4F8D-BFCD-414C4DAEA709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1B6C8E94-C419-430A-B049-171A9C411114}" type="sibTrans" cxnId="{C299D533-8409-4F8D-BFCD-414C4DAEA709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9CDBE9BD-8266-445C-9627-452085A38DB0}">
      <dgm:prSet phldrT="[Metin]"/>
      <dgm:spPr>
        <a:solidFill>
          <a:schemeClr val="tx2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tr-TR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Organlarda Değişiklik Bildirimi</a:t>
          </a:r>
        </a:p>
        <a:p>
          <a:r>
            <a:rPr lang="tr-TR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45</a:t>
          </a:r>
          <a:endParaRPr lang="tr-TR" dirty="0">
            <a:solidFill>
              <a:schemeClr val="bg1"/>
            </a:solidFill>
            <a:latin typeface="Cambria Math" pitchFamily="18" charset="0"/>
            <a:ea typeface="Cambria Math" pitchFamily="18" charset="0"/>
          </a:endParaRPr>
        </a:p>
      </dgm:t>
    </dgm:pt>
    <dgm:pt modelId="{EB4376CD-406B-4596-B2DC-6F2E9FBA35A9}" type="parTrans" cxnId="{F012FB00-7D06-44F3-A87A-1FE8558951F9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D844286E-13FE-4035-A6B2-5C92EAA2497C}" type="sibTrans" cxnId="{F012FB00-7D06-44F3-A87A-1FE8558951F9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409887D3-D1BD-4B2C-9CC5-1ECA33C53BD7}">
      <dgm:prSet phldrT="[Metin]"/>
      <dgm:spPr>
        <a:solidFill>
          <a:schemeClr val="tx2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tr-TR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Yerleşim Yeri Değişiklik Bildirimi</a:t>
          </a:r>
        </a:p>
        <a:p>
          <a:r>
            <a:rPr lang="tr-TR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45</a:t>
          </a:r>
          <a:endParaRPr lang="tr-TR" dirty="0">
            <a:solidFill>
              <a:schemeClr val="bg1"/>
            </a:solidFill>
            <a:latin typeface="Cambria Math" pitchFamily="18" charset="0"/>
            <a:ea typeface="Cambria Math" pitchFamily="18" charset="0"/>
          </a:endParaRPr>
        </a:p>
      </dgm:t>
    </dgm:pt>
    <dgm:pt modelId="{AE966128-6C3A-4146-9751-56726E0B57D6}" type="parTrans" cxnId="{16B27196-D1D3-4218-902D-1ADE3AD3D862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4E70D4CC-836A-4841-8C73-038ACE9BB38D}" type="sibTrans" cxnId="{16B27196-D1D3-4218-902D-1ADE3AD3D862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4CF049F3-E7EE-40C8-B663-3C79E47A4BD9}">
      <dgm:prSet phldrT="[Metin]"/>
      <dgm:spPr>
        <a:solidFill>
          <a:schemeClr val="tx2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tr-TR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Taşınmaz Mal Bildirimi </a:t>
          </a:r>
        </a:p>
        <a:p>
          <a:r>
            <a:rPr lang="tr-TR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30</a:t>
          </a:r>
          <a:endParaRPr lang="tr-TR" dirty="0">
            <a:solidFill>
              <a:schemeClr val="bg1"/>
            </a:solidFill>
            <a:latin typeface="Cambria Math" pitchFamily="18" charset="0"/>
            <a:ea typeface="Cambria Math" pitchFamily="18" charset="0"/>
          </a:endParaRPr>
        </a:p>
      </dgm:t>
    </dgm:pt>
    <dgm:pt modelId="{D00D664B-9731-4FCB-ABBC-44DF1C2C4577}" type="parTrans" cxnId="{0F2BC412-4FE9-4443-8CFF-430AFCBF50CA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4DA9A337-3B10-487B-8A62-7489205285AD}" type="sibTrans" cxnId="{0F2BC412-4FE9-4443-8CFF-430AFCBF50CA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9F69EC2B-56C3-4C14-B43E-325368AF762C}">
      <dgm:prSet phldrT="[Metin]"/>
      <dgm:spPr>
        <a:solidFill>
          <a:schemeClr val="tx2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tr-TR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Yurtdışından Yardım Alma Bildirimi</a:t>
          </a:r>
          <a:endParaRPr lang="tr-TR" dirty="0">
            <a:solidFill>
              <a:schemeClr val="bg1"/>
            </a:solidFill>
            <a:latin typeface="Cambria Math" pitchFamily="18" charset="0"/>
            <a:ea typeface="Cambria Math" pitchFamily="18" charset="0"/>
          </a:endParaRPr>
        </a:p>
      </dgm:t>
    </dgm:pt>
    <dgm:pt modelId="{9B282221-D4E1-405B-8937-6BCF1E86FE3B}" type="parTrans" cxnId="{40E86A44-5001-461B-95FE-92831E09DA76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4E1DF3B0-D454-41E4-A7E8-E92D096B9BEF}" type="sibTrans" cxnId="{40E86A44-5001-461B-95FE-92831E09DA76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BB9ED045-26DC-4C72-B037-1C210C69B883}">
      <dgm:prSet phldrT="[Metin]" custT="1"/>
      <dgm:spPr>
        <a:solidFill>
          <a:schemeClr val="accent1">
            <a:lumMod val="75000"/>
            <a:alpha val="50000"/>
          </a:schemeClr>
        </a:solidFill>
      </dgm:spPr>
      <dgm:t>
        <a:bodyPr/>
        <a:lstStyle/>
        <a:p>
          <a:r>
            <a:rPr lang="tr-TR" sz="2500" b="1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BİLDİRİMLER</a:t>
          </a:r>
          <a:endParaRPr lang="tr-TR" sz="2500" b="1" dirty="0">
            <a:solidFill>
              <a:schemeClr val="bg1"/>
            </a:solidFill>
            <a:latin typeface="Cambria Math" pitchFamily="18" charset="0"/>
            <a:ea typeface="Cambria Math" pitchFamily="18" charset="0"/>
          </a:endParaRPr>
        </a:p>
      </dgm:t>
    </dgm:pt>
    <dgm:pt modelId="{E4361CAD-9752-4EE0-9DE1-197E01FE00AD}" type="sibTrans" cxnId="{FF743D8D-714F-4E41-9EC7-C6097D124377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EF84A0B7-29F2-4F67-82D1-A3A7B3BD1A41}" type="parTrans" cxnId="{FF743D8D-714F-4E41-9EC7-C6097D124377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02E33B44-7C66-4CAE-82A9-F7DF37B42468}">
      <dgm:prSet phldrT="[Metin]"/>
      <dgm:spPr>
        <a:solidFill>
          <a:schemeClr val="tx2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tr-TR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Yurtdışı Yardım Yapma Bildirimi</a:t>
          </a:r>
          <a:endParaRPr lang="tr-TR" dirty="0">
            <a:solidFill>
              <a:schemeClr val="bg1"/>
            </a:solidFill>
            <a:latin typeface="Cambria Math" pitchFamily="18" charset="0"/>
            <a:ea typeface="Cambria Math" pitchFamily="18" charset="0"/>
          </a:endParaRPr>
        </a:p>
      </dgm:t>
    </dgm:pt>
    <dgm:pt modelId="{D4C31D67-9122-4E3E-A9A0-26626D13B08D}" type="parTrans" cxnId="{A4D71491-DCE4-406E-82EA-C84CF3EF1BF7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05D3D966-2243-4605-92AE-C6AAAD417336}" type="sibTrans" cxnId="{A4D71491-DCE4-406E-82EA-C84CF3EF1BF7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7174D6A6-2B52-4C77-A9DD-AC29C42B8E3E}" type="pres">
      <dgm:prSet presAssocID="{13064AE2-CC51-4757-8D4B-E5C8A3FDBF9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D349A91-7569-44A9-B59B-A41492B4313A}" type="pres">
      <dgm:prSet presAssocID="{13064AE2-CC51-4757-8D4B-E5C8A3FDBF9B}" presName="radial" presStyleCnt="0">
        <dgm:presLayoutVars>
          <dgm:animLvl val="ctr"/>
        </dgm:presLayoutVars>
      </dgm:prSet>
      <dgm:spPr/>
    </dgm:pt>
    <dgm:pt modelId="{C5AB0246-05F2-43A0-B7DF-D869E401ABF7}" type="pres">
      <dgm:prSet presAssocID="{BB9ED045-26DC-4C72-B037-1C210C69B883}" presName="centerShape" presStyleLbl="vennNode1" presStyleIdx="0" presStyleCnt="8" custScaleX="105927" custScaleY="101960"/>
      <dgm:spPr/>
      <dgm:t>
        <a:bodyPr/>
        <a:lstStyle/>
        <a:p>
          <a:endParaRPr lang="tr-TR"/>
        </a:p>
      </dgm:t>
    </dgm:pt>
    <dgm:pt modelId="{3A32299F-9CA8-41E1-88F5-B9BCD0455280}" type="pres">
      <dgm:prSet presAssocID="{18D031C6-AD75-4A60-A1ED-B4AE1079941B}" presName="node" presStyleLbl="vennNode1" presStyleIdx="1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64C5929-B5FA-4A82-91D5-3DA232C9E4F2}" type="pres">
      <dgm:prSet presAssocID="{04E9BB1A-0671-444D-807C-C5609098431A}" presName="node" presStyleLbl="vennNode1" presStyleIdx="2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92ED3E5-CCD5-47D0-882F-34911EF8DDD0}" type="pres">
      <dgm:prSet presAssocID="{9CDBE9BD-8266-445C-9627-452085A38DB0}" presName="node" presStyleLbl="vennNode1" presStyleIdx="3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4EE6115-3897-4FFA-A0DC-7319457DA92A}" type="pres">
      <dgm:prSet presAssocID="{409887D3-D1BD-4B2C-9CC5-1ECA33C53BD7}" presName="node" presStyleLbl="vennNode1" presStyleIdx="4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3E4AC3E-AA6E-438E-98E4-EA31210EE639}" type="pres">
      <dgm:prSet presAssocID="{4CF049F3-E7EE-40C8-B663-3C79E47A4BD9}" presName="node" presStyleLbl="vennNode1" presStyleIdx="5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3DB1732-AEAB-4F19-81F4-A3BB834DCDD1}" type="pres">
      <dgm:prSet presAssocID="{9F69EC2B-56C3-4C14-B43E-325368AF762C}" presName="node" presStyleLbl="vennNode1" presStyleIdx="6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A789562-872D-439B-9BAD-6B41170AC482}" type="pres">
      <dgm:prSet presAssocID="{02E33B44-7C66-4CAE-82A9-F7DF37B42468}" presName="node" presStyleLbl="vennNode1" presStyleIdx="7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FA2393E-65A4-486F-B7F5-46FE78A10F31}" type="presOf" srcId="{02E33B44-7C66-4CAE-82A9-F7DF37B42468}" destId="{EA789562-872D-439B-9BAD-6B41170AC482}" srcOrd="0" destOrd="0" presId="urn:microsoft.com/office/officeart/2005/8/layout/radial3"/>
    <dgm:cxn modelId="{13768A35-EF17-402C-A047-2A0F38A20ACB}" type="presOf" srcId="{BB9ED045-26DC-4C72-B037-1C210C69B883}" destId="{C5AB0246-05F2-43A0-B7DF-D869E401ABF7}" srcOrd="0" destOrd="0" presId="urn:microsoft.com/office/officeart/2005/8/layout/radial3"/>
    <dgm:cxn modelId="{40E86A44-5001-461B-95FE-92831E09DA76}" srcId="{BB9ED045-26DC-4C72-B037-1C210C69B883}" destId="{9F69EC2B-56C3-4C14-B43E-325368AF762C}" srcOrd="5" destOrd="0" parTransId="{9B282221-D4E1-405B-8937-6BCF1E86FE3B}" sibTransId="{4E1DF3B0-D454-41E4-A7E8-E92D096B9BEF}"/>
    <dgm:cxn modelId="{F012FB00-7D06-44F3-A87A-1FE8558951F9}" srcId="{BB9ED045-26DC-4C72-B037-1C210C69B883}" destId="{9CDBE9BD-8266-445C-9627-452085A38DB0}" srcOrd="2" destOrd="0" parTransId="{EB4376CD-406B-4596-B2DC-6F2E9FBA35A9}" sibTransId="{D844286E-13FE-4035-A6B2-5C92EAA2497C}"/>
    <dgm:cxn modelId="{C299D533-8409-4F8D-BFCD-414C4DAEA709}" srcId="{BB9ED045-26DC-4C72-B037-1C210C69B883}" destId="{04E9BB1A-0671-444D-807C-C5609098431A}" srcOrd="1" destOrd="0" parTransId="{FBD688ED-2F8F-44C0-856D-D9624AB56F6F}" sibTransId="{1B6C8E94-C419-430A-B049-171A9C411114}"/>
    <dgm:cxn modelId="{B2C32506-9A62-4A47-97B1-7E47C8771745}" type="presOf" srcId="{409887D3-D1BD-4B2C-9CC5-1ECA33C53BD7}" destId="{04EE6115-3897-4FFA-A0DC-7319457DA92A}" srcOrd="0" destOrd="0" presId="urn:microsoft.com/office/officeart/2005/8/layout/radial3"/>
    <dgm:cxn modelId="{0F2BC412-4FE9-4443-8CFF-430AFCBF50CA}" srcId="{BB9ED045-26DC-4C72-B037-1C210C69B883}" destId="{4CF049F3-E7EE-40C8-B663-3C79E47A4BD9}" srcOrd="4" destOrd="0" parTransId="{D00D664B-9731-4FCB-ABBC-44DF1C2C4577}" sibTransId="{4DA9A337-3B10-487B-8A62-7489205285AD}"/>
    <dgm:cxn modelId="{1116A437-3B73-4BCA-ACB5-164FD3FE4F94}" type="presOf" srcId="{4CF049F3-E7EE-40C8-B663-3C79E47A4BD9}" destId="{A3E4AC3E-AA6E-438E-98E4-EA31210EE639}" srcOrd="0" destOrd="0" presId="urn:microsoft.com/office/officeart/2005/8/layout/radial3"/>
    <dgm:cxn modelId="{60AC81EE-AD16-4F1B-89AF-9D72B56A2026}" type="presOf" srcId="{9F69EC2B-56C3-4C14-B43E-325368AF762C}" destId="{53DB1732-AEAB-4F19-81F4-A3BB834DCDD1}" srcOrd="0" destOrd="0" presId="urn:microsoft.com/office/officeart/2005/8/layout/radial3"/>
    <dgm:cxn modelId="{16B27196-D1D3-4218-902D-1ADE3AD3D862}" srcId="{BB9ED045-26DC-4C72-B037-1C210C69B883}" destId="{409887D3-D1BD-4B2C-9CC5-1ECA33C53BD7}" srcOrd="3" destOrd="0" parTransId="{AE966128-6C3A-4146-9751-56726E0B57D6}" sibTransId="{4E70D4CC-836A-4841-8C73-038ACE9BB38D}"/>
    <dgm:cxn modelId="{46950E17-5269-469D-A75B-CDB801C716AE}" type="presOf" srcId="{9CDBE9BD-8266-445C-9627-452085A38DB0}" destId="{392ED3E5-CCD5-47D0-882F-34911EF8DDD0}" srcOrd="0" destOrd="0" presId="urn:microsoft.com/office/officeart/2005/8/layout/radial3"/>
    <dgm:cxn modelId="{FF743D8D-714F-4E41-9EC7-C6097D124377}" srcId="{13064AE2-CC51-4757-8D4B-E5C8A3FDBF9B}" destId="{BB9ED045-26DC-4C72-B037-1C210C69B883}" srcOrd="0" destOrd="0" parTransId="{EF84A0B7-29F2-4F67-82D1-A3A7B3BD1A41}" sibTransId="{E4361CAD-9752-4EE0-9DE1-197E01FE00AD}"/>
    <dgm:cxn modelId="{FFD9DFC0-F082-4EF8-A8FB-01D8EA16C606}" srcId="{BB9ED045-26DC-4C72-B037-1C210C69B883}" destId="{18D031C6-AD75-4A60-A1ED-B4AE1079941B}" srcOrd="0" destOrd="0" parTransId="{808B3242-7990-421B-BEE2-3543696F792D}" sibTransId="{E87A4143-5D7A-4D06-9A7A-072F129176F4}"/>
    <dgm:cxn modelId="{EE41A0C5-AB94-42C4-B47B-37B79994D404}" type="presOf" srcId="{04E9BB1A-0671-444D-807C-C5609098431A}" destId="{D64C5929-B5FA-4A82-91D5-3DA232C9E4F2}" srcOrd="0" destOrd="0" presId="urn:microsoft.com/office/officeart/2005/8/layout/radial3"/>
    <dgm:cxn modelId="{24F760DB-6704-4406-AEB3-38F981D55C42}" type="presOf" srcId="{18D031C6-AD75-4A60-A1ED-B4AE1079941B}" destId="{3A32299F-9CA8-41E1-88F5-B9BCD0455280}" srcOrd="0" destOrd="0" presId="urn:microsoft.com/office/officeart/2005/8/layout/radial3"/>
    <dgm:cxn modelId="{A4D71491-DCE4-406E-82EA-C84CF3EF1BF7}" srcId="{BB9ED045-26DC-4C72-B037-1C210C69B883}" destId="{02E33B44-7C66-4CAE-82A9-F7DF37B42468}" srcOrd="6" destOrd="0" parTransId="{D4C31D67-9122-4E3E-A9A0-26626D13B08D}" sibTransId="{05D3D966-2243-4605-92AE-C6AAAD417336}"/>
    <dgm:cxn modelId="{C030C40E-568F-468E-9860-128AB75F787F}" type="presOf" srcId="{13064AE2-CC51-4757-8D4B-E5C8A3FDBF9B}" destId="{7174D6A6-2B52-4C77-A9DD-AC29C42B8E3E}" srcOrd="0" destOrd="0" presId="urn:microsoft.com/office/officeart/2005/8/layout/radial3"/>
    <dgm:cxn modelId="{DAC50329-CDD2-4B44-90F3-0527BA6348AC}" type="presParOf" srcId="{7174D6A6-2B52-4C77-A9DD-AC29C42B8E3E}" destId="{AD349A91-7569-44A9-B59B-A41492B4313A}" srcOrd="0" destOrd="0" presId="urn:microsoft.com/office/officeart/2005/8/layout/radial3"/>
    <dgm:cxn modelId="{588E01D4-8042-45E9-ADD1-451883BB018B}" type="presParOf" srcId="{AD349A91-7569-44A9-B59B-A41492B4313A}" destId="{C5AB0246-05F2-43A0-B7DF-D869E401ABF7}" srcOrd="0" destOrd="0" presId="urn:microsoft.com/office/officeart/2005/8/layout/radial3"/>
    <dgm:cxn modelId="{185A072A-F1D9-4E12-BC3B-9A911428A823}" type="presParOf" srcId="{AD349A91-7569-44A9-B59B-A41492B4313A}" destId="{3A32299F-9CA8-41E1-88F5-B9BCD0455280}" srcOrd="1" destOrd="0" presId="urn:microsoft.com/office/officeart/2005/8/layout/radial3"/>
    <dgm:cxn modelId="{7A1A1421-F16B-4332-9A01-B7B9775BD505}" type="presParOf" srcId="{AD349A91-7569-44A9-B59B-A41492B4313A}" destId="{D64C5929-B5FA-4A82-91D5-3DA232C9E4F2}" srcOrd="2" destOrd="0" presId="urn:microsoft.com/office/officeart/2005/8/layout/radial3"/>
    <dgm:cxn modelId="{7CAD0070-C5E8-4CE0-9332-3FED0DD16532}" type="presParOf" srcId="{AD349A91-7569-44A9-B59B-A41492B4313A}" destId="{392ED3E5-CCD5-47D0-882F-34911EF8DDD0}" srcOrd="3" destOrd="0" presId="urn:microsoft.com/office/officeart/2005/8/layout/radial3"/>
    <dgm:cxn modelId="{64C5B37F-A3BD-4E86-B1D0-8DAA4E493B83}" type="presParOf" srcId="{AD349A91-7569-44A9-B59B-A41492B4313A}" destId="{04EE6115-3897-4FFA-A0DC-7319457DA92A}" srcOrd="4" destOrd="0" presId="urn:microsoft.com/office/officeart/2005/8/layout/radial3"/>
    <dgm:cxn modelId="{8877B95A-1C5A-4AE2-BC45-3DD446FD87FC}" type="presParOf" srcId="{AD349A91-7569-44A9-B59B-A41492B4313A}" destId="{A3E4AC3E-AA6E-438E-98E4-EA31210EE639}" srcOrd="5" destOrd="0" presId="urn:microsoft.com/office/officeart/2005/8/layout/radial3"/>
    <dgm:cxn modelId="{CD2A4574-6992-4010-9925-8BFEED1F2B51}" type="presParOf" srcId="{AD349A91-7569-44A9-B59B-A41492B4313A}" destId="{53DB1732-AEAB-4F19-81F4-A3BB834DCDD1}" srcOrd="6" destOrd="0" presId="urn:microsoft.com/office/officeart/2005/8/layout/radial3"/>
    <dgm:cxn modelId="{B69299CA-F026-4BF9-89B6-F5CE39513683}" type="presParOf" srcId="{AD349A91-7569-44A9-B59B-A41492B4313A}" destId="{EA789562-872D-439B-9BAD-6B41170AC482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44CE23-C818-45B1-8FDF-4FA7D7B7EE15}">
      <dsp:nvSpPr>
        <dsp:cNvPr id="0" name=""/>
        <dsp:cNvSpPr/>
      </dsp:nvSpPr>
      <dsp:spPr>
        <a:xfrm>
          <a:off x="1475312" y="459312"/>
          <a:ext cx="3145375" cy="3145375"/>
        </a:xfrm>
        <a:prstGeom prst="blockArc">
          <a:avLst>
            <a:gd name="adj1" fmla="val 12600000"/>
            <a:gd name="adj2" fmla="val 16200000"/>
            <a:gd name="adj3" fmla="val 451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9C49AE-F8A9-49FD-8E70-99D89126FDCC}">
      <dsp:nvSpPr>
        <dsp:cNvPr id="0" name=""/>
        <dsp:cNvSpPr/>
      </dsp:nvSpPr>
      <dsp:spPr>
        <a:xfrm>
          <a:off x="1475312" y="459312"/>
          <a:ext cx="3145375" cy="3145375"/>
        </a:xfrm>
        <a:prstGeom prst="blockArc">
          <a:avLst>
            <a:gd name="adj1" fmla="val 9000000"/>
            <a:gd name="adj2" fmla="val 12600000"/>
            <a:gd name="adj3" fmla="val 451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FFDBC5-53E6-414C-8251-3AABA9FD30DF}">
      <dsp:nvSpPr>
        <dsp:cNvPr id="0" name=""/>
        <dsp:cNvSpPr/>
      </dsp:nvSpPr>
      <dsp:spPr>
        <a:xfrm>
          <a:off x="1475312" y="459312"/>
          <a:ext cx="3145375" cy="3145375"/>
        </a:xfrm>
        <a:prstGeom prst="blockArc">
          <a:avLst>
            <a:gd name="adj1" fmla="val 5400000"/>
            <a:gd name="adj2" fmla="val 9000000"/>
            <a:gd name="adj3" fmla="val 451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DD06F5-003E-4E47-9B01-9199F18ABD40}">
      <dsp:nvSpPr>
        <dsp:cNvPr id="0" name=""/>
        <dsp:cNvSpPr/>
      </dsp:nvSpPr>
      <dsp:spPr>
        <a:xfrm>
          <a:off x="1475312" y="459312"/>
          <a:ext cx="3145375" cy="3145375"/>
        </a:xfrm>
        <a:prstGeom prst="blockArc">
          <a:avLst>
            <a:gd name="adj1" fmla="val 1800000"/>
            <a:gd name="adj2" fmla="val 5400000"/>
            <a:gd name="adj3" fmla="val 451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B34D7A-7E1E-4533-8AD2-8AF491DC13F9}">
      <dsp:nvSpPr>
        <dsp:cNvPr id="0" name=""/>
        <dsp:cNvSpPr/>
      </dsp:nvSpPr>
      <dsp:spPr>
        <a:xfrm>
          <a:off x="1475312" y="459312"/>
          <a:ext cx="3145375" cy="3145375"/>
        </a:xfrm>
        <a:prstGeom prst="blockArc">
          <a:avLst>
            <a:gd name="adj1" fmla="val 19800000"/>
            <a:gd name="adj2" fmla="val 1800000"/>
            <a:gd name="adj3" fmla="val 451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57277F-F4EE-49B7-848C-B4334A5FC54E}">
      <dsp:nvSpPr>
        <dsp:cNvPr id="0" name=""/>
        <dsp:cNvSpPr/>
      </dsp:nvSpPr>
      <dsp:spPr>
        <a:xfrm>
          <a:off x="1475312" y="459312"/>
          <a:ext cx="3145375" cy="3145375"/>
        </a:xfrm>
        <a:prstGeom prst="blockArc">
          <a:avLst>
            <a:gd name="adj1" fmla="val 16200000"/>
            <a:gd name="adj2" fmla="val 19800000"/>
            <a:gd name="adj3" fmla="val 451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B6877C-B0DD-44AB-A6EE-9123D6593849}">
      <dsp:nvSpPr>
        <dsp:cNvPr id="0" name=""/>
        <dsp:cNvSpPr/>
      </dsp:nvSpPr>
      <dsp:spPr>
        <a:xfrm>
          <a:off x="2343298" y="1327298"/>
          <a:ext cx="1409402" cy="14094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Çağrı Yöntemleri</a:t>
          </a:r>
          <a:endParaRPr lang="tr-TR" sz="1500" kern="1200" dirty="0"/>
        </a:p>
      </dsp:txBody>
      <dsp:txXfrm>
        <a:off x="2549700" y="1533700"/>
        <a:ext cx="996598" cy="996598"/>
      </dsp:txXfrm>
    </dsp:sp>
    <dsp:sp modelId="{CCF25AB8-44A3-46D8-AEC8-C5D3693EE487}">
      <dsp:nvSpPr>
        <dsp:cNvPr id="0" name=""/>
        <dsp:cNvSpPr/>
      </dsp:nvSpPr>
      <dsp:spPr>
        <a:xfrm>
          <a:off x="2554709" y="1538"/>
          <a:ext cx="986581" cy="9865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Gazete İlanı</a:t>
          </a:r>
          <a:endParaRPr lang="tr-TR" sz="1100" kern="1200" dirty="0"/>
        </a:p>
      </dsp:txBody>
      <dsp:txXfrm>
        <a:off x="2699190" y="146019"/>
        <a:ext cx="697619" cy="697619"/>
      </dsp:txXfrm>
    </dsp:sp>
    <dsp:sp modelId="{948D01F7-ACC9-4A3F-A0F0-762678ED776C}">
      <dsp:nvSpPr>
        <dsp:cNvPr id="0" name=""/>
        <dsp:cNvSpPr/>
      </dsp:nvSpPr>
      <dsp:spPr>
        <a:xfrm>
          <a:off x="3885938" y="770123"/>
          <a:ext cx="986581" cy="9865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İnternet Sayfasında İlan</a:t>
          </a:r>
          <a:endParaRPr lang="tr-TR" sz="1100" kern="1200" dirty="0"/>
        </a:p>
      </dsp:txBody>
      <dsp:txXfrm>
        <a:off x="4030419" y="914604"/>
        <a:ext cx="697619" cy="697619"/>
      </dsp:txXfrm>
    </dsp:sp>
    <dsp:sp modelId="{23C51F9C-0FC1-4465-90A1-13AB916EF149}">
      <dsp:nvSpPr>
        <dsp:cNvPr id="0" name=""/>
        <dsp:cNvSpPr/>
      </dsp:nvSpPr>
      <dsp:spPr>
        <a:xfrm>
          <a:off x="3885938" y="2307294"/>
          <a:ext cx="986581" cy="9865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SMS</a:t>
          </a:r>
          <a:endParaRPr lang="tr-TR" sz="1100" kern="1200" dirty="0"/>
        </a:p>
      </dsp:txBody>
      <dsp:txXfrm>
        <a:off x="4030419" y="2451775"/>
        <a:ext cx="697619" cy="697619"/>
      </dsp:txXfrm>
    </dsp:sp>
    <dsp:sp modelId="{128B0AA3-8ACE-414E-B687-AAD0BA281557}">
      <dsp:nvSpPr>
        <dsp:cNvPr id="0" name=""/>
        <dsp:cNvSpPr/>
      </dsp:nvSpPr>
      <dsp:spPr>
        <a:xfrm>
          <a:off x="2554709" y="3075879"/>
          <a:ext cx="986581" cy="9865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E-posta</a:t>
          </a:r>
          <a:endParaRPr lang="tr-TR" sz="1100" kern="1200" dirty="0"/>
        </a:p>
      </dsp:txBody>
      <dsp:txXfrm>
        <a:off x="2699190" y="3220360"/>
        <a:ext cx="697619" cy="697619"/>
      </dsp:txXfrm>
    </dsp:sp>
    <dsp:sp modelId="{157568CE-5792-4F71-9132-F7AC24056EFA}">
      <dsp:nvSpPr>
        <dsp:cNvPr id="0" name=""/>
        <dsp:cNvSpPr/>
      </dsp:nvSpPr>
      <dsp:spPr>
        <a:xfrm>
          <a:off x="1223480" y="2307294"/>
          <a:ext cx="986581" cy="9865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Mahalli Yayın Araçları</a:t>
          </a:r>
          <a:endParaRPr lang="tr-TR" sz="1100" kern="1200" dirty="0"/>
        </a:p>
      </dsp:txBody>
      <dsp:txXfrm>
        <a:off x="1367961" y="2451775"/>
        <a:ext cx="697619" cy="697619"/>
      </dsp:txXfrm>
    </dsp:sp>
    <dsp:sp modelId="{1AD7E2C9-F74B-4708-ADF0-545356E5A9F5}">
      <dsp:nvSpPr>
        <dsp:cNvPr id="0" name=""/>
        <dsp:cNvSpPr/>
      </dsp:nvSpPr>
      <dsp:spPr>
        <a:xfrm>
          <a:off x="1223480" y="770123"/>
          <a:ext cx="986581" cy="9865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Yazılı Bildirim</a:t>
          </a:r>
          <a:endParaRPr lang="tr-TR" sz="1100" kern="1200" dirty="0"/>
        </a:p>
      </dsp:txBody>
      <dsp:txXfrm>
        <a:off x="1367961" y="914604"/>
        <a:ext cx="697619" cy="6976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AB0246-05F2-43A0-B7DF-D869E401ABF7}">
      <dsp:nvSpPr>
        <dsp:cNvPr id="0" name=""/>
        <dsp:cNvSpPr/>
      </dsp:nvSpPr>
      <dsp:spPr>
        <a:xfrm>
          <a:off x="1970738" y="1209568"/>
          <a:ext cx="3138210" cy="3020683"/>
        </a:xfrm>
        <a:prstGeom prst="ellipse">
          <a:avLst/>
        </a:prstGeom>
        <a:solidFill>
          <a:schemeClr val="accent1">
            <a:lumMod val="75000"/>
            <a:alpha val="5000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BİLDİRİMLER</a:t>
          </a:r>
          <a:endParaRPr lang="tr-TR" sz="2500" b="1" kern="1200" dirty="0">
            <a:solidFill>
              <a:schemeClr val="bg1"/>
            </a:solidFill>
            <a:latin typeface="Cambria Math" pitchFamily="18" charset="0"/>
            <a:ea typeface="Cambria Math" pitchFamily="18" charset="0"/>
          </a:endParaRPr>
        </a:p>
      </dsp:txBody>
      <dsp:txXfrm>
        <a:off x="2430318" y="1651937"/>
        <a:ext cx="2219050" cy="2135945"/>
      </dsp:txXfrm>
    </dsp:sp>
    <dsp:sp modelId="{3A32299F-9CA8-41E1-88F5-B9BCD0455280}">
      <dsp:nvSpPr>
        <dsp:cNvPr id="0" name=""/>
        <dsp:cNvSpPr/>
      </dsp:nvSpPr>
      <dsp:spPr>
        <a:xfrm>
          <a:off x="2799190" y="48823"/>
          <a:ext cx="1481307" cy="1481307"/>
        </a:xfrm>
        <a:prstGeom prst="ellipse">
          <a:avLst/>
        </a:prstGeom>
        <a:solidFill>
          <a:schemeClr val="tx2">
            <a:lumMod val="40000"/>
            <a:lumOff val="60000"/>
            <a:alpha val="5000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Dernek Beyannamesi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Her yıl Nisan sonuna kadar</a:t>
          </a:r>
          <a:endParaRPr lang="tr-TR" sz="1000" kern="1200" dirty="0">
            <a:solidFill>
              <a:schemeClr val="bg1"/>
            </a:solidFill>
            <a:latin typeface="Cambria Math" pitchFamily="18" charset="0"/>
            <a:ea typeface="Cambria Math" pitchFamily="18" charset="0"/>
          </a:endParaRPr>
        </a:p>
      </dsp:txBody>
      <dsp:txXfrm>
        <a:off x="3016122" y="265755"/>
        <a:ext cx="1047443" cy="1047443"/>
      </dsp:txXfrm>
    </dsp:sp>
    <dsp:sp modelId="{D64C5929-B5FA-4A82-91D5-3DA232C9E4F2}">
      <dsp:nvSpPr>
        <dsp:cNvPr id="0" name=""/>
        <dsp:cNvSpPr/>
      </dsp:nvSpPr>
      <dsp:spPr>
        <a:xfrm>
          <a:off x="4308463" y="775651"/>
          <a:ext cx="1481307" cy="1481307"/>
        </a:xfrm>
        <a:prstGeom prst="ellipse">
          <a:avLst/>
        </a:prstGeom>
        <a:solidFill>
          <a:schemeClr val="tx2">
            <a:lumMod val="40000"/>
            <a:lumOff val="60000"/>
            <a:alpha val="5000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Genel Kurul Sonuç Bildirimi ile                  </a:t>
          </a:r>
          <a:r>
            <a:rPr lang="tr-TR" sz="1000" b="1" kern="1200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Üyeliğe giren ve çıkanların bildirimi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45</a:t>
          </a:r>
          <a:endParaRPr lang="tr-TR" sz="1000" kern="1200" dirty="0">
            <a:solidFill>
              <a:schemeClr val="bg1"/>
            </a:solidFill>
            <a:latin typeface="Cambria Math" pitchFamily="18" charset="0"/>
            <a:ea typeface="Cambria Math" pitchFamily="18" charset="0"/>
          </a:endParaRPr>
        </a:p>
      </dsp:txBody>
      <dsp:txXfrm>
        <a:off x="4525395" y="992583"/>
        <a:ext cx="1047443" cy="1047443"/>
      </dsp:txXfrm>
    </dsp:sp>
    <dsp:sp modelId="{392ED3E5-CCD5-47D0-882F-34911EF8DDD0}">
      <dsp:nvSpPr>
        <dsp:cNvPr id="0" name=""/>
        <dsp:cNvSpPr/>
      </dsp:nvSpPr>
      <dsp:spPr>
        <a:xfrm>
          <a:off x="4681222" y="2408818"/>
          <a:ext cx="1481307" cy="1481307"/>
        </a:xfrm>
        <a:prstGeom prst="ellipse">
          <a:avLst/>
        </a:prstGeom>
        <a:solidFill>
          <a:schemeClr val="tx2">
            <a:lumMod val="40000"/>
            <a:lumOff val="60000"/>
            <a:alpha val="5000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Organlarda Değişiklik Bildirimi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45</a:t>
          </a:r>
          <a:endParaRPr lang="tr-TR" sz="1000" kern="1200" dirty="0">
            <a:solidFill>
              <a:schemeClr val="bg1"/>
            </a:solidFill>
            <a:latin typeface="Cambria Math" pitchFamily="18" charset="0"/>
            <a:ea typeface="Cambria Math" pitchFamily="18" charset="0"/>
          </a:endParaRPr>
        </a:p>
      </dsp:txBody>
      <dsp:txXfrm>
        <a:off x="4898154" y="2625750"/>
        <a:ext cx="1047443" cy="1047443"/>
      </dsp:txXfrm>
    </dsp:sp>
    <dsp:sp modelId="{04EE6115-3897-4FFA-A0DC-7319457DA92A}">
      <dsp:nvSpPr>
        <dsp:cNvPr id="0" name=""/>
        <dsp:cNvSpPr/>
      </dsp:nvSpPr>
      <dsp:spPr>
        <a:xfrm>
          <a:off x="3636773" y="3718516"/>
          <a:ext cx="1481307" cy="1481307"/>
        </a:xfrm>
        <a:prstGeom prst="ellipse">
          <a:avLst/>
        </a:prstGeom>
        <a:solidFill>
          <a:schemeClr val="tx2">
            <a:lumMod val="40000"/>
            <a:lumOff val="60000"/>
            <a:alpha val="5000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Yerleşim Yeri Değişiklik Bildirimi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45</a:t>
          </a:r>
          <a:endParaRPr lang="tr-TR" sz="1000" kern="1200" dirty="0">
            <a:solidFill>
              <a:schemeClr val="bg1"/>
            </a:solidFill>
            <a:latin typeface="Cambria Math" pitchFamily="18" charset="0"/>
            <a:ea typeface="Cambria Math" pitchFamily="18" charset="0"/>
          </a:endParaRPr>
        </a:p>
      </dsp:txBody>
      <dsp:txXfrm>
        <a:off x="3853705" y="3935448"/>
        <a:ext cx="1047443" cy="1047443"/>
      </dsp:txXfrm>
    </dsp:sp>
    <dsp:sp modelId="{A3E4AC3E-AA6E-438E-98E4-EA31210EE639}">
      <dsp:nvSpPr>
        <dsp:cNvPr id="0" name=""/>
        <dsp:cNvSpPr/>
      </dsp:nvSpPr>
      <dsp:spPr>
        <a:xfrm>
          <a:off x="1961606" y="3718516"/>
          <a:ext cx="1481307" cy="1481307"/>
        </a:xfrm>
        <a:prstGeom prst="ellipse">
          <a:avLst/>
        </a:prstGeom>
        <a:solidFill>
          <a:schemeClr val="tx2">
            <a:lumMod val="40000"/>
            <a:lumOff val="60000"/>
            <a:alpha val="5000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Taşınmaz Mal Bildirimi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30</a:t>
          </a:r>
          <a:endParaRPr lang="tr-TR" sz="1000" kern="1200" dirty="0">
            <a:solidFill>
              <a:schemeClr val="bg1"/>
            </a:solidFill>
            <a:latin typeface="Cambria Math" pitchFamily="18" charset="0"/>
            <a:ea typeface="Cambria Math" pitchFamily="18" charset="0"/>
          </a:endParaRPr>
        </a:p>
      </dsp:txBody>
      <dsp:txXfrm>
        <a:off x="2178538" y="3935448"/>
        <a:ext cx="1047443" cy="1047443"/>
      </dsp:txXfrm>
    </dsp:sp>
    <dsp:sp modelId="{53DB1732-AEAB-4F19-81F4-A3BB834DCDD1}">
      <dsp:nvSpPr>
        <dsp:cNvPr id="0" name=""/>
        <dsp:cNvSpPr/>
      </dsp:nvSpPr>
      <dsp:spPr>
        <a:xfrm>
          <a:off x="917157" y="2408818"/>
          <a:ext cx="1481307" cy="1481307"/>
        </a:xfrm>
        <a:prstGeom prst="ellipse">
          <a:avLst/>
        </a:prstGeom>
        <a:solidFill>
          <a:schemeClr val="tx2">
            <a:lumMod val="40000"/>
            <a:lumOff val="60000"/>
            <a:alpha val="5000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Yurtdışından Yardım Alma Bildirimi</a:t>
          </a:r>
          <a:endParaRPr lang="tr-TR" sz="1000" kern="1200" dirty="0">
            <a:solidFill>
              <a:schemeClr val="bg1"/>
            </a:solidFill>
            <a:latin typeface="Cambria Math" pitchFamily="18" charset="0"/>
            <a:ea typeface="Cambria Math" pitchFamily="18" charset="0"/>
          </a:endParaRPr>
        </a:p>
      </dsp:txBody>
      <dsp:txXfrm>
        <a:off x="1134089" y="2625750"/>
        <a:ext cx="1047443" cy="1047443"/>
      </dsp:txXfrm>
    </dsp:sp>
    <dsp:sp modelId="{EA789562-872D-439B-9BAD-6B41170AC482}">
      <dsp:nvSpPr>
        <dsp:cNvPr id="0" name=""/>
        <dsp:cNvSpPr/>
      </dsp:nvSpPr>
      <dsp:spPr>
        <a:xfrm>
          <a:off x="1289916" y="775651"/>
          <a:ext cx="1481307" cy="1481307"/>
        </a:xfrm>
        <a:prstGeom prst="ellipse">
          <a:avLst/>
        </a:prstGeom>
        <a:solidFill>
          <a:schemeClr val="tx2">
            <a:lumMod val="40000"/>
            <a:lumOff val="60000"/>
            <a:alpha val="5000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Yurtdışı Yardım Yapma Bildirimi</a:t>
          </a:r>
          <a:endParaRPr lang="tr-TR" sz="1000" kern="1200" dirty="0">
            <a:solidFill>
              <a:schemeClr val="bg1"/>
            </a:solidFill>
            <a:latin typeface="Cambria Math" pitchFamily="18" charset="0"/>
            <a:ea typeface="Cambria Math" pitchFamily="18" charset="0"/>
          </a:endParaRPr>
        </a:p>
      </dsp:txBody>
      <dsp:txXfrm>
        <a:off x="1506848" y="992583"/>
        <a:ext cx="1047443" cy="10474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D1EB1-A02B-47D4-852C-803BB457A549}" type="datetimeFigureOut">
              <a:rPr lang="tr-TR" smtClean="0"/>
              <a:pPr/>
              <a:t>28.02.2022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F8FA9-12CB-4AEA-AB5D-B34DDAD3757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38604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3DBDA-3A1F-49DF-B64E-6BB0A21614F1}" type="datetimeFigureOut">
              <a:rPr lang="tr-TR" smtClean="0"/>
              <a:pPr/>
              <a:t>28.02.2022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29DB7-5561-46C3-9AEA-428FCDEBD3F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33229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229DB7-5561-46C3-9AEA-428FCDEBD3F6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5" name="Üstbilgi Yer Tutucusu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229DB7-5561-46C3-9AEA-428FCDEBD3F6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Üstbilgi Yer Tutucusu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586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40E6-DBC2-4B3F-BFD2-CB7D1E161F79}" type="datetime1">
              <a:rPr lang="tr-TR" smtClean="0"/>
              <a:t>28.02.2022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3863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A64E5-FAFE-4B66-982C-FA075DE0DE08}" type="datetime1">
              <a:rPr lang="tr-TR" smtClean="0"/>
              <a:t>28.02.2022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5738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DF7E-07E8-41E6-AA9C-BDA91C439D40}" type="datetime1">
              <a:rPr lang="tr-TR" smtClean="0"/>
              <a:t>28.02.2022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4296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FFC7D-1F48-4B11-A169-6C6728FE554F}" type="datetime1">
              <a:rPr lang="tr-TR" smtClean="0"/>
              <a:t>28.02.2022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3791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0C10-163E-489A-AFC6-B51BC12FEFF2}" type="datetime1">
              <a:rPr lang="tr-TR" smtClean="0"/>
              <a:t>28.02.2022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6143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4E80F-FC2A-480C-884A-9447927E35DC}" type="datetime1">
              <a:rPr lang="tr-TR" smtClean="0"/>
              <a:t>28.02.2022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8189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5099-7BE6-4537-931E-43C510C47A78}" type="datetime1">
              <a:rPr lang="tr-TR" smtClean="0"/>
              <a:t>28.02.2022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058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8C477-C597-4A73-8290-E6611FD94D51}" type="datetime1">
              <a:rPr lang="tr-TR" smtClean="0"/>
              <a:t>28.02.2022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1983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9A93-E80C-4C23-B384-51B4D5A07D8E}" type="datetime1">
              <a:rPr lang="tr-TR" smtClean="0"/>
              <a:t>28.02.2022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180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7AC0-1250-477D-A5C1-D574C6756C9A}" type="datetime1">
              <a:rPr lang="tr-TR" smtClean="0"/>
              <a:t>28.02.2022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274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BEC3C-51FA-43D9-9E0F-77B4C4FFC013}" type="datetime1">
              <a:rPr lang="tr-TR" smtClean="0"/>
              <a:t>28.02.2022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5552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70D6-D02C-4796-AE62-04441EB93A32}" type="datetime1">
              <a:rPr lang="tr-TR" smtClean="0"/>
              <a:t>28.02.2022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4108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F5BE-7C36-454F-BAFB-1FB4CF615B39}" type="datetime1">
              <a:rPr lang="tr-TR" smtClean="0"/>
              <a:t>28.02.2022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0370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886C-2683-41D1-93B6-EBE520E9347D}" type="datetime1">
              <a:rPr lang="tr-TR" smtClean="0"/>
              <a:t>28.02.2022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2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CA06-F788-4CD4-85F6-4892D79BCAC4}" type="datetime1">
              <a:rPr lang="tr-TR" smtClean="0"/>
              <a:t>28.02.2022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9492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3057A-D239-4F9F-8F9D-EF2C1195C8DC}" type="datetime1">
              <a:rPr lang="tr-TR" smtClean="0"/>
              <a:t>28.02.2022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502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162C-017B-4DFC-9C74-2435FC481B00}" type="datetime1">
              <a:rPr lang="tr-TR" smtClean="0"/>
              <a:t>28.02.2022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467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125AE6B-E633-48A1-97B2-29F3C864DAAC}" type="datetime1">
              <a:rPr lang="tr-TR" smtClean="0"/>
              <a:t>28.02.2022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06804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  <p:sldLayoutId id="2147483878" r:id="rId14"/>
    <p:sldLayoutId id="2147483879" r:id="rId15"/>
    <p:sldLayoutId id="2147483880" r:id="rId16"/>
    <p:sldLayoutId id="2147483881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95536" y="2996952"/>
            <a:ext cx="8316416" cy="3168352"/>
          </a:xfrm>
          <a:noFill/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SİVİL TOPLUMA REHBERLİK</a:t>
            </a:r>
          </a:p>
          <a:p>
            <a:pPr algn="ctr"/>
            <a:r>
              <a:rPr lang="tr-TR" sz="32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ÇALIŞTAYINA </a:t>
            </a:r>
          </a:p>
          <a:p>
            <a:pPr algn="ctr"/>
            <a:r>
              <a:rPr lang="tr-TR" sz="32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HOŞ GELDİNİZ</a:t>
            </a:r>
          </a:p>
          <a:p>
            <a:pPr algn="ctr"/>
            <a:endParaRPr lang="tr-TR" sz="3200" b="1" dirty="0" smtClean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979712" y="1556792"/>
            <a:ext cx="5281318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5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TRABZON VALİLİĞİ</a:t>
            </a:r>
          </a:p>
          <a:p>
            <a:pPr algn="ctr"/>
            <a:r>
              <a:rPr lang="tr-TR" sz="2500" b="1" cap="none" spc="0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İl Sivil Toplumla İlişkiler Müdürlüğü</a:t>
            </a:r>
            <a:endParaRPr lang="tr-TR" sz="2500" b="1" cap="none" spc="0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916832" y="-45943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aphicFrame>
        <p:nvGraphicFramePr>
          <p:cNvPr id="5" name="Nesne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4122301"/>
              </p:ext>
            </p:extLst>
          </p:nvPr>
        </p:nvGraphicFramePr>
        <p:xfrm>
          <a:off x="107504" y="53694"/>
          <a:ext cx="3357736" cy="1215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r:id="rId4" imgW="1470240" imgH="563760" progId="CorelDraw.Graphic.23">
                  <p:embed/>
                </p:oleObj>
              </mc:Choice>
              <mc:Fallback>
                <p:oleObj r:id="rId4" imgW="1470240" imgH="563760" progId="CorelDraw.Graphic.2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53694"/>
                        <a:ext cx="3357736" cy="12150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Resim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47333"/>
            <a:ext cx="1368152" cy="14666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Başlık"/>
          <p:cNvSpPr txBox="1">
            <a:spLocks/>
          </p:cNvSpPr>
          <p:nvPr/>
        </p:nvSpPr>
        <p:spPr>
          <a:xfrm>
            <a:off x="755576" y="1268760"/>
            <a:ext cx="7772400" cy="6644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0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Genel Kurula Çağrı</a:t>
            </a:r>
            <a:endParaRPr lang="tr-TR" sz="4000" b="1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683568" y="2492896"/>
            <a:ext cx="3958208" cy="4228108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dirty="0" smtClean="0"/>
              <a:t> 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Yönetim Kurulu Kararı:</a:t>
            </a:r>
          </a:p>
          <a:p>
            <a:pPr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(Toplantının tarihi, çoğunluk sağlanamaz ise </a:t>
            </a:r>
            <a:r>
              <a:rPr lang="tr-TR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erteli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toplantı  tarihi, yeri, saati  ve gündemi belirlenir)</a:t>
            </a:r>
          </a:p>
          <a:p>
            <a:pPr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Üyelere Çağrı: İlk toplantı tarihinden en a 15 gün önce üyelere çağrı yapılır.</a:t>
            </a:r>
          </a:p>
          <a:p>
            <a:pPr>
              <a:buFont typeface="Wingdings 2"/>
              <a:buNone/>
            </a:pPr>
            <a:endParaRPr lang="tr-TR" sz="2800" dirty="0" smtClean="0"/>
          </a:p>
          <a:p>
            <a:pPr>
              <a:buFont typeface="Wingdings 2"/>
              <a:buNone/>
            </a:pPr>
            <a:r>
              <a:rPr lang="tr-TR" sz="2800" dirty="0" smtClean="0"/>
              <a:t>                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708920"/>
            <a:ext cx="4032448" cy="2952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478474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İçerik Yer Tutucusu"/>
          <p:cNvSpPr txBox="1">
            <a:spLocks/>
          </p:cNvSpPr>
          <p:nvPr/>
        </p:nvSpPr>
        <p:spPr>
          <a:xfrm>
            <a:off x="685800" y="1988840"/>
            <a:ext cx="7772400" cy="4114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endParaRPr lang="tr-TR" sz="2800" dirty="0" smtClean="0"/>
          </a:p>
          <a:p>
            <a:pPr>
              <a:buFont typeface="Wingdings 2"/>
              <a:buNone/>
            </a:pPr>
            <a:r>
              <a:rPr lang="tr-TR" sz="2800" dirty="0" smtClean="0"/>
              <a:t>                </a:t>
            </a:r>
          </a:p>
        </p:txBody>
      </p:sp>
      <p:graphicFrame>
        <p:nvGraphicFramePr>
          <p:cNvPr id="9" name="8 Diyagram"/>
          <p:cNvGraphicFramePr/>
          <p:nvPr>
            <p:extLst>
              <p:ext uri="{D42A27DB-BD31-4B8C-83A1-F6EECF244321}">
                <p14:modId xmlns:p14="http://schemas.microsoft.com/office/powerpoint/2010/main" val="420035982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58559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Başlık"/>
          <p:cNvSpPr txBox="1">
            <a:spLocks/>
          </p:cNvSpPr>
          <p:nvPr/>
        </p:nvSpPr>
        <p:spPr>
          <a:xfrm>
            <a:off x="611560" y="260648"/>
            <a:ext cx="7772400" cy="64807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0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GENEL KURUL SÜRECİ</a:t>
            </a:r>
            <a:endParaRPr lang="tr-TR" sz="4000" b="1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6 İçerik Yer Tutucusu"/>
          <p:cNvSpPr txBox="1">
            <a:spLocks/>
          </p:cNvSpPr>
          <p:nvPr/>
        </p:nvSpPr>
        <p:spPr>
          <a:xfrm>
            <a:off x="467544" y="1196752"/>
            <a:ext cx="8496944" cy="55446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446088" marR="0" lvl="0" indent="-354013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tabLst/>
              <a:defRPr/>
            </a:pPr>
            <a:r>
              <a:rPr lang="tr-TR" sz="2600" spc="150" dirty="0" smtClean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Üye </a:t>
            </a:r>
            <a:r>
              <a:rPr kumimoji="0" lang="tr-TR" sz="2600" b="0" i="0" u="none" strike="noStrike" kern="1200" cap="none" spc="15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listesi</a:t>
            </a:r>
            <a:r>
              <a:rPr kumimoji="0" lang="tr-TR" sz="2600" b="0" i="0" u="none" strike="noStrike" kern="1200" cap="none" spc="15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toplantı yerinde hazır bulundurulur.  Üyeler isimleri karşısına imza koyarak toplantı yerine girerler.</a:t>
            </a:r>
          </a:p>
          <a:p>
            <a:pPr marL="446088" marR="0" lvl="0" indent="-354013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tabLst/>
              <a:defRPr/>
            </a:pPr>
            <a:r>
              <a:rPr lang="tr-TR" sz="2600" spc="150" dirty="0" smtClean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Toplantı yeter sayısı bir tutanakla tespit edilir. Toplantı Yönetim Kurulu başkanı veya görevlendireceği kişi tarafından açılır.</a:t>
            </a:r>
          </a:p>
          <a:p>
            <a:pPr marL="446088" marR="0" lvl="0" indent="-354013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tabLst/>
              <a:defRPr/>
            </a:pPr>
            <a:r>
              <a:rPr kumimoji="0" lang="tr-TR" sz="2600" b="0" i="0" u="none" strike="noStrike" kern="1200" cap="none" spc="15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Divan heyeti oluşturulur. </a:t>
            </a:r>
          </a:p>
          <a:p>
            <a:pPr marL="446088" indent="-354013" algn="just" defTabSz="457200">
              <a:spcBef>
                <a:spcPts val="1200"/>
              </a:spcBef>
              <a:buClr>
                <a:schemeClr val="bg1"/>
              </a:buClr>
              <a:buSzPct val="120000"/>
              <a:buFont typeface="Courier New" pitchFamily="49" charset="0"/>
              <a:buChar char="o"/>
              <a:defRPr/>
            </a:pPr>
            <a:r>
              <a:rPr lang="tr-TR" sz="2600" spc="150" dirty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Gündemdeki konular görüşülerek karar bağlanır</a:t>
            </a:r>
            <a:r>
              <a:rPr lang="tr-TR" sz="2600" spc="150" dirty="0" smtClean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</a:t>
            </a:r>
          </a:p>
          <a:p>
            <a:pPr marL="446088" lvl="0" indent="-354013" algn="just" defTabSz="457200">
              <a:spcBef>
                <a:spcPts val="1200"/>
              </a:spcBef>
              <a:buClr>
                <a:schemeClr val="bg1"/>
              </a:buClr>
              <a:buSzPct val="120000"/>
              <a:buFont typeface="Courier New" pitchFamily="49" charset="0"/>
              <a:buChar char="o"/>
              <a:defRPr/>
            </a:pPr>
            <a:r>
              <a:rPr lang="tr-TR" sz="2600" spc="150" dirty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Divan kurulu toplantı sonunda Genel Kurul tutanağını düzenleyip imza altına alır</a:t>
            </a:r>
            <a:r>
              <a:rPr lang="tr-TR" sz="2600" spc="150" dirty="0" smtClean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</a:t>
            </a:r>
          </a:p>
          <a:p>
            <a:pPr marL="446088" indent="-354013" algn="just" defTabSz="457200">
              <a:spcBef>
                <a:spcPts val="1200"/>
              </a:spcBef>
              <a:buClr>
                <a:schemeClr val="bg1"/>
              </a:buClr>
              <a:buSzPct val="120000"/>
              <a:buFont typeface="Courier New" pitchFamily="49" charset="0"/>
              <a:buChar char="o"/>
              <a:defRPr/>
            </a:pPr>
            <a:r>
              <a:rPr lang="tr-TR" sz="2600" spc="150" dirty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Genel kurul Sonuç Bildirimi 45 gün içerisinde DERBİS üzerinden bildirilir.</a:t>
            </a:r>
          </a:p>
          <a:p>
            <a:pPr marL="446088" lvl="0" indent="-354013" algn="just" defTabSz="457200">
              <a:spcBef>
                <a:spcPts val="1200"/>
              </a:spcBef>
              <a:buClr>
                <a:schemeClr val="bg1"/>
              </a:buClr>
              <a:buSzPct val="120000"/>
              <a:buFont typeface="Courier New" pitchFamily="49" charset="0"/>
              <a:buChar char="o"/>
              <a:defRPr/>
            </a:pPr>
            <a:endParaRPr lang="tr-TR" sz="2600" spc="150" dirty="0">
              <a:solidFill>
                <a:schemeClr val="bg1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446088" indent="-354013" algn="just" defTabSz="457200">
              <a:spcBef>
                <a:spcPts val="1200"/>
              </a:spcBef>
              <a:buClr>
                <a:schemeClr val="bg1"/>
              </a:buClr>
              <a:buSzPct val="120000"/>
              <a:buFont typeface="Courier New" pitchFamily="49" charset="0"/>
              <a:buChar char="o"/>
              <a:defRPr/>
            </a:pPr>
            <a:endParaRPr lang="tr-TR" sz="2600" spc="150" dirty="0">
              <a:solidFill>
                <a:schemeClr val="bg1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446088" marR="0" lvl="0" indent="-354013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tabLst/>
              <a:defRPr/>
            </a:pPr>
            <a:endParaRPr kumimoji="0" lang="tr-TR" sz="2600" b="0" i="0" u="none" strike="noStrike" kern="1200" cap="none" spc="15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0279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Başlık"/>
          <p:cNvSpPr txBox="1">
            <a:spLocks/>
          </p:cNvSpPr>
          <p:nvPr/>
        </p:nvSpPr>
        <p:spPr>
          <a:xfrm>
            <a:off x="703556" y="1612434"/>
            <a:ext cx="7772400" cy="6644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0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SEÇİMLER</a:t>
            </a:r>
            <a:endParaRPr lang="tr-TR" sz="4000" b="1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6 İçerik Yer Tutucusu"/>
          <p:cNvSpPr txBox="1">
            <a:spLocks/>
          </p:cNvSpPr>
          <p:nvPr/>
        </p:nvSpPr>
        <p:spPr>
          <a:xfrm>
            <a:off x="993292" y="2276872"/>
            <a:ext cx="7198568" cy="4581128"/>
          </a:xfrm>
          <a:prstGeom prst="rect">
            <a:avLst/>
          </a:prstGeom>
        </p:spPr>
        <p:txBody>
          <a:bodyPr>
            <a:noAutofit/>
          </a:bodyPr>
          <a:lstStyle/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SzPct val="120000"/>
              <a:tabLst/>
              <a:defRPr/>
            </a:pPr>
            <a:endParaRPr lang="tr-TR" sz="2600" dirty="0" smtClean="0">
              <a:solidFill>
                <a:schemeClr val="bg1"/>
              </a:solidFill>
              <a:latin typeface="+mj-lt"/>
            </a:endParaRPr>
          </a:p>
          <a:p>
            <a:pPr marL="0" marR="0" lvl="0" indent="45720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tabLst/>
              <a:defRPr/>
            </a:pPr>
            <a:r>
              <a:rPr lang="tr-TR" sz="2600" dirty="0" smtClean="0">
                <a:solidFill>
                  <a:schemeClr val="bg1"/>
                </a:solidFill>
                <a:latin typeface="+mj-lt"/>
              </a:rPr>
              <a:t>Genel kurulda her üyenin bir oy hakkı vardır.</a:t>
            </a:r>
          </a:p>
          <a:p>
            <a:pPr marL="0" marR="0" lvl="0" indent="45720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tabLst/>
              <a:defRPr/>
            </a:pPr>
            <a:r>
              <a:rPr lang="tr-TR" sz="2600" dirty="0" smtClean="0">
                <a:solidFill>
                  <a:schemeClr val="bg1"/>
                </a:solidFill>
                <a:latin typeface="+mj-lt"/>
              </a:rPr>
              <a:t>Üye </a:t>
            </a:r>
            <a:r>
              <a:rPr lang="tr-TR" sz="2600" dirty="0">
                <a:solidFill>
                  <a:schemeClr val="bg1"/>
                </a:solidFill>
                <a:latin typeface="+mj-lt"/>
              </a:rPr>
              <a:t>oyunu şahsen kullanmak </a:t>
            </a:r>
            <a:r>
              <a:rPr lang="tr-TR" sz="2600" dirty="0" smtClean="0">
                <a:solidFill>
                  <a:schemeClr val="bg1"/>
                </a:solidFill>
                <a:latin typeface="+mj-lt"/>
              </a:rPr>
              <a:t>zorundadır.</a:t>
            </a:r>
          </a:p>
          <a:p>
            <a:pPr marL="0" marR="0" lvl="0" indent="45720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tabLst/>
              <a:defRPr/>
            </a:pPr>
            <a:r>
              <a:rPr kumimoji="0" lang="tr-TR" sz="2600" b="0" i="0" u="none" strike="noStrike" kern="1200" cap="none" spc="15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Cambria Math" pitchFamily="18" charset="0"/>
                <a:cs typeface="Times New Roman" pitchFamily="18" charset="0"/>
              </a:rPr>
              <a:t>Onursal üyelerin oy hakkı yoktur.</a:t>
            </a:r>
          </a:p>
        </p:txBody>
      </p:sp>
    </p:spTree>
    <p:extLst>
      <p:ext uri="{BB962C8B-B14F-4D97-AF65-F5344CB8AC3E}">
        <p14:creationId xmlns:p14="http://schemas.microsoft.com/office/powerpoint/2010/main" val="41380039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Başlık"/>
          <p:cNvSpPr txBox="1">
            <a:spLocks/>
          </p:cNvSpPr>
          <p:nvPr/>
        </p:nvSpPr>
        <p:spPr>
          <a:xfrm>
            <a:off x="323528" y="764704"/>
            <a:ext cx="8204448" cy="93610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0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GENEL KURULUN GÖREVLERİ</a:t>
            </a:r>
            <a:endParaRPr lang="tr-TR" sz="4000" b="1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6 İçerik Yer Tutucusu"/>
          <p:cNvSpPr txBox="1">
            <a:spLocks/>
          </p:cNvSpPr>
          <p:nvPr/>
        </p:nvSpPr>
        <p:spPr>
          <a:xfrm>
            <a:off x="990472" y="2132856"/>
            <a:ext cx="7757992" cy="4608512"/>
          </a:xfrm>
          <a:prstGeom prst="rect">
            <a:avLst/>
          </a:prstGeom>
        </p:spPr>
        <p:txBody>
          <a:bodyPr>
            <a:noAutofit/>
          </a:bodyPr>
          <a:lstStyle/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237178"/>
              </a:buClr>
              <a:buSzTx/>
              <a:tabLst/>
              <a:defRPr/>
            </a:pPr>
            <a:endParaRPr lang="tr-TR" sz="2400" spc="15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45720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237178"/>
              </a:buClr>
              <a:buSzTx/>
              <a:buFont typeface="Wingdings" pitchFamily="2" charset="2"/>
              <a:buChar char="Ø"/>
              <a:tabLst/>
              <a:defRPr/>
            </a:pPr>
            <a:endParaRPr lang="tr-TR" sz="2400" dirty="0" smtClean="0"/>
          </a:p>
        </p:txBody>
      </p:sp>
      <p:sp>
        <p:nvSpPr>
          <p:cNvPr id="2" name="Dikdörtgen 1"/>
          <p:cNvSpPr/>
          <p:nvPr/>
        </p:nvSpPr>
        <p:spPr>
          <a:xfrm>
            <a:off x="0" y="1916832"/>
            <a:ext cx="889248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Dernek organlarını seçer ve diğer bir organa verilmemiş olan işleri görür.</a:t>
            </a:r>
          </a:p>
          <a:p>
            <a:pPr marL="354013" indent="-354013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Üyeliğe kabul ve üyelikte çıkarma hakkında son kararı verir</a:t>
            </a: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54013" indent="-354013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Yönetim kuruluna gayrimenkul alım ve satım yetkisi verir.</a:t>
            </a:r>
          </a:p>
          <a:p>
            <a:pPr marL="354013" indent="-354013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Yönetim kuruluna şube açma ve kapatma yetkisi verir.</a:t>
            </a:r>
          </a:p>
          <a:p>
            <a:pPr marL="354013" indent="-354013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Yönetim kuruluna federasyona katılma ve ayrılma yetkisi</a:t>
            </a:r>
          </a:p>
          <a:p>
            <a:pPr marL="354013" indent="-354013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Tüzük değişikliği ve derneğin feshi</a:t>
            </a:r>
          </a:p>
          <a:p>
            <a:pPr marL="354013" indent="-354013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Üye aidatlarının artırılması veya eksiltilmesi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4589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Başlık"/>
          <p:cNvSpPr txBox="1">
            <a:spLocks/>
          </p:cNvSpPr>
          <p:nvPr/>
        </p:nvSpPr>
        <p:spPr>
          <a:xfrm>
            <a:off x="683568" y="404663"/>
            <a:ext cx="7772400" cy="122761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0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YÖNETİM KURULU VE GÖREVLERİ</a:t>
            </a:r>
            <a:endParaRPr lang="tr-TR" sz="4000" b="1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6 İçerik Yer Tutucusu"/>
          <p:cNvSpPr txBox="1">
            <a:spLocks/>
          </p:cNvSpPr>
          <p:nvPr/>
        </p:nvSpPr>
        <p:spPr>
          <a:xfrm>
            <a:off x="990472" y="2132856"/>
            <a:ext cx="7757992" cy="4608512"/>
          </a:xfrm>
          <a:prstGeom prst="rect">
            <a:avLst/>
          </a:prstGeom>
        </p:spPr>
        <p:txBody>
          <a:bodyPr>
            <a:noAutofit/>
          </a:bodyPr>
          <a:lstStyle/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237178"/>
              </a:buClr>
              <a:buSzTx/>
              <a:tabLst/>
              <a:defRPr/>
            </a:pPr>
            <a:endParaRPr lang="tr-TR" sz="2400" spc="15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45720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237178"/>
              </a:buClr>
              <a:buSzTx/>
              <a:buFont typeface="Wingdings" pitchFamily="2" charset="2"/>
              <a:buChar char="Ø"/>
              <a:tabLst/>
              <a:defRPr/>
            </a:pPr>
            <a:endParaRPr lang="tr-TR" sz="2400" dirty="0" smtClean="0"/>
          </a:p>
        </p:txBody>
      </p:sp>
      <p:sp>
        <p:nvSpPr>
          <p:cNvPr id="2" name="Dikdörtgen 1"/>
          <p:cNvSpPr/>
          <p:nvPr/>
        </p:nvSpPr>
        <p:spPr>
          <a:xfrm>
            <a:off x="323528" y="1988840"/>
            <a:ext cx="842493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 asıl 5 yedek üyeden az olmamak üzere tüzükte belirtilen sayıda üyeden oluşur.</a:t>
            </a:r>
          </a:p>
          <a:p>
            <a:pPr marL="354013" indent="-354013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Derneğin </a:t>
            </a:r>
            <a:r>
              <a:rPr lang="tr-TR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yürütme ve temsil </a:t>
            </a: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organıdır. Görevini kanuna ve tüzüğe uygun olarak yerine getirir.</a:t>
            </a:r>
          </a:p>
          <a:p>
            <a:pPr marL="354013" indent="-354013"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Dernek çalışmaları ile ilgili yönetmelik hazırlayıp genel kurulun onayına sunar.</a:t>
            </a:r>
          </a:p>
          <a:p>
            <a:pPr marL="354013" indent="-354013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Her yıl verilmesi gereken beyannameyi karara bağlar.</a:t>
            </a:r>
          </a:p>
          <a:p>
            <a:pPr marL="354013" indent="-354013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Dernek harcamalarını karara bağlar</a:t>
            </a: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54013" indent="-354013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Kasada bulundurulacak para miktarını belirler</a:t>
            </a: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54013" indent="-354013"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Üyelik müracaatı </a:t>
            </a:r>
            <a:r>
              <a:rPr lang="tr-TR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veya üyelikten çıkarılma hususlarında karar verir</a:t>
            </a: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84463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Başlık"/>
          <p:cNvSpPr txBox="1">
            <a:spLocks/>
          </p:cNvSpPr>
          <p:nvPr/>
        </p:nvSpPr>
        <p:spPr>
          <a:xfrm>
            <a:off x="4051944" y="2855216"/>
            <a:ext cx="4966320" cy="1341880"/>
          </a:xfrm>
          <a:prstGeom prst="rect">
            <a:avLst/>
          </a:prstGeom>
        </p:spPr>
        <p:txBody>
          <a:bodyPr/>
          <a:lstStyle/>
          <a:p>
            <a:pPr algn="ctr" defTabSz="457200">
              <a:spcBef>
                <a:spcPct val="0"/>
              </a:spcBef>
              <a:defRPr/>
            </a:pPr>
            <a:r>
              <a:rPr lang="tr-TR" sz="45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FAALİYETLERİ</a:t>
            </a:r>
            <a:endParaRPr lang="tr-TR" sz="4500" b="1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3" descr="C:\Program Files (x86)\Microsoft Office\MEDIA\CAGCAT10\j023301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39104"/>
            <a:ext cx="3402533" cy="34563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290327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Başlık"/>
          <p:cNvSpPr txBox="1">
            <a:spLocks/>
          </p:cNvSpPr>
          <p:nvPr/>
        </p:nvSpPr>
        <p:spPr>
          <a:xfrm>
            <a:off x="683568" y="1484784"/>
            <a:ext cx="7772400" cy="60921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2600" b="1" dirty="0">
              <a:ln w="18000">
                <a:noFill/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6 İçerik Yer Tutucusu"/>
          <p:cNvSpPr txBox="1">
            <a:spLocks/>
          </p:cNvSpPr>
          <p:nvPr/>
        </p:nvSpPr>
        <p:spPr>
          <a:xfrm>
            <a:off x="827584" y="692696"/>
            <a:ext cx="7920880" cy="604867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marR="0" lvl="0" indent="-45720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tabLst/>
              <a:defRPr/>
            </a:pPr>
            <a:r>
              <a:rPr lang="tr-TR" sz="2600" spc="150" dirty="0" smtClean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Tüzüğünde gösterilen amaç ve çalışma konuları dışında faaliyette bulunamazlar.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tabLst/>
              <a:defRPr/>
            </a:pPr>
            <a:r>
              <a:rPr lang="tr-TR" sz="2600" spc="150" dirty="0" smtClean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Yetkili makamlardan izin almadan yardım toplama faaliyetinde bulunamazlar.</a:t>
            </a:r>
          </a:p>
          <a:p>
            <a:pPr marL="457200" indent="-457200" algn="just" defTabSz="457200">
              <a:spcBef>
                <a:spcPts val="1200"/>
              </a:spcBef>
              <a:buClr>
                <a:schemeClr val="bg1"/>
              </a:buClr>
              <a:buSzPct val="120000"/>
              <a:buFont typeface="Courier New" pitchFamily="49" charset="0"/>
              <a:buChar char="o"/>
              <a:defRPr/>
            </a:pPr>
            <a:r>
              <a:rPr lang="tr-TR" altLang="tr-TR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İlgili kamu kurumlarından izin alarak;  yurt, pansiyon, kurs</a:t>
            </a:r>
            <a:r>
              <a:rPr lang="tr-TR" alt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kütüphane, lokal</a:t>
            </a:r>
            <a:r>
              <a:rPr lang="tr-TR" altLang="tr-TR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spor tesisi  vb. tesisler </a:t>
            </a:r>
            <a:r>
              <a:rPr lang="tr-TR" alt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açılabilirler.</a:t>
            </a:r>
          </a:p>
          <a:p>
            <a:pPr marL="457200" indent="-457200" algn="just" defTabSz="457200">
              <a:spcBef>
                <a:spcPts val="1200"/>
              </a:spcBef>
              <a:buClr>
                <a:schemeClr val="bg1"/>
              </a:buClr>
              <a:buSzPct val="120000"/>
              <a:buFont typeface="Courier New" pitchFamily="49" charset="0"/>
              <a:buChar char="o"/>
              <a:defRPr/>
            </a:pPr>
            <a:r>
              <a:rPr lang="tr-TR" alt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Dernekler tüzel kişiliği adına ticari faaliyette bulunamaz. </a:t>
            </a:r>
          </a:p>
          <a:p>
            <a:pPr marL="457200" indent="-457200" algn="just" defTabSz="457200">
              <a:spcBef>
                <a:spcPts val="1200"/>
              </a:spcBef>
              <a:buClr>
                <a:schemeClr val="bg1"/>
              </a:buClr>
              <a:buSzPct val="120000"/>
              <a:buFont typeface="Courier New" pitchFamily="49" charset="0"/>
              <a:buChar char="o"/>
              <a:defRPr/>
            </a:pPr>
            <a:r>
              <a:rPr lang="tr-TR" alt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Mal ve hizmet satışları iktisadi işletme kurularak yapılır. Karı derneğe aktarılabilir.</a:t>
            </a:r>
            <a:endParaRPr lang="tr-TR" altLang="tr-TR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237178"/>
              </a:buClr>
              <a:buSzTx/>
              <a:buFont typeface="Wingdings" pitchFamily="2" charset="2"/>
              <a:buChar char="Ø"/>
              <a:tabLst/>
              <a:defRPr/>
            </a:pPr>
            <a:endParaRPr lang="tr-TR" sz="2400" spc="15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375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/>
          <p:cNvSpPr txBox="1">
            <a:spLocks/>
          </p:cNvSpPr>
          <p:nvPr/>
        </p:nvSpPr>
        <p:spPr>
          <a:xfrm>
            <a:off x="683568" y="1340768"/>
            <a:ext cx="7772400" cy="78258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tr-TR" sz="40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Üyelik İşlemleri</a:t>
            </a:r>
            <a:endParaRPr lang="tr-TR" sz="4000" b="1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467544" y="2348880"/>
            <a:ext cx="8280920" cy="4258764"/>
          </a:xfrm>
          <a:prstGeom prst="rect">
            <a:avLst/>
          </a:prstGeom>
        </p:spPr>
        <p:txBody>
          <a:bodyPr/>
          <a:lstStyle/>
          <a:p>
            <a:pPr marL="457200" marR="0" lvl="0" indent="-45720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tabLst/>
              <a:defRPr/>
            </a:pPr>
            <a:r>
              <a:rPr lang="tr-TR" altLang="tr-TR" sz="2600" kern="0" dirty="0" smtClean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Üyelik için müracaat eden kişilerden  dilekçe veya form alınması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tabLst/>
              <a:defRPr/>
            </a:pPr>
            <a:r>
              <a:rPr lang="tr-TR" altLang="tr-TR" sz="2600" kern="0" dirty="0" smtClean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Bu belgenin Gelen Evrak Defterine kaydedilmesi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tabLst/>
              <a:defRPr/>
            </a:pPr>
            <a:r>
              <a:rPr lang="tr-TR" altLang="tr-TR" sz="2600" kern="0" dirty="0" smtClean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En geç bir ay içerisinde yönetim kurulu tarafından karara bağlanması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tabLst/>
              <a:defRPr/>
            </a:pPr>
            <a:r>
              <a:rPr lang="tr-TR" altLang="tr-TR" sz="2600" kern="0" dirty="0" smtClean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İlgiliye yazılı bildirimi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tabLst/>
              <a:defRPr/>
            </a:pPr>
            <a:r>
              <a:rPr lang="tr-TR" altLang="tr-TR" sz="2600" kern="0" dirty="0" smtClean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Üyeliği kabul edilenin Üye Kayıt Defterine işlenmesi</a:t>
            </a:r>
          </a:p>
          <a:p>
            <a:pPr marL="457200" lvl="0" indent="-457200" algn="just" defTabSz="457200">
              <a:spcBef>
                <a:spcPts val="1200"/>
              </a:spcBef>
              <a:buClr>
                <a:schemeClr val="bg1"/>
              </a:buClr>
              <a:buSzPct val="120000"/>
              <a:buFont typeface="Courier New" pitchFamily="49" charset="0"/>
              <a:buChar char="o"/>
              <a:defRPr/>
            </a:pPr>
            <a:r>
              <a:rPr lang="tr-TR" altLang="tr-TR" sz="2600" kern="0" dirty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DERBİS üzerinden 45 gün içerisinde bildirimi</a:t>
            </a:r>
            <a:endParaRPr lang="tr-TR" altLang="tr-TR" sz="2600" kern="0" dirty="0" smtClean="0">
              <a:solidFill>
                <a:schemeClr val="bg1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14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İçerik Yer Tutucusu"/>
          <p:cNvSpPr txBox="1">
            <a:spLocks/>
          </p:cNvSpPr>
          <p:nvPr/>
        </p:nvSpPr>
        <p:spPr>
          <a:xfrm>
            <a:off x="1259632" y="1916833"/>
            <a:ext cx="6778645" cy="477991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defRPr/>
            </a:pPr>
            <a:r>
              <a:rPr lang="tr-TR" altLang="tr-TR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Üyeler </a:t>
            </a:r>
            <a:r>
              <a:rPr lang="tr-TR" altLang="tr-TR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istediği zaman üyelikten ayrılabilir</a:t>
            </a:r>
            <a:r>
              <a:rPr lang="tr-TR" altLang="tr-TR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0" fontAlgn="base" hangingPunct="0">
              <a:lnSpc>
                <a:spcPct val="150000"/>
              </a:lnSpc>
              <a:spcAft>
                <a:spcPct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defRPr/>
            </a:pPr>
            <a:r>
              <a:rPr lang="tr-TR" sz="2600" kern="0" dirty="0">
                <a:solidFill>
                  <a:schemeClr val="bg1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Dilekçe (istifa, ölüm, çıkarma</a:t>
            </a:r>
            <a:r>
              <a:rPr lang="tr-TR" sz="2600" kern="0" dirty="0" smtClean="0">
                <a:solidFill>
                  <a:schemeClr val="bg1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)</a:t>
            </a:r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defRPr/>
            </a:pPr>
            <a:r>
              <a:rPr lang="tr-TR" sz="2600" kern="0" dirty="0" smtClean="0">
                <a:solidFill>
                  <a:schemeClr val="bg1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Gelen Evrak Defterine kayıt edilmesi</a:t>
            </a:r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defRPr/>
            </a:pPr>
            <a:r>
              <a:rPr lang="tr-TR" sz="2600" kern="0" dirty="0" smtClean="0">
                <a:solidFill>
                  <a:schemeClr val="bg1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Yönetim kurulunca karara bağlanması</a:t>
            </a:r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defRPr/>
            </a:pPr>
            <a:r>
              <a:rPr lang="tr-TR" sz="2600" kern="0" dirty="0" smtClean="0">
                <a:solidFill>
                  <a:schemeClr val="bg1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tr-TR" sz="2600" kern="0" dirty="0">
                <a:solidFill>
                  <a:schemeClr val="bg1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Üyeye bildirilmesi</a:t>
            </a:r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defRPr/>
            </a:pPr>
            <a:r>
              <a:rPr lang="tr-TR" sz="2600" kern="0" dirty="0">
                <a:solidFill>
                  <a:schemeClr val="bg1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Üye Kayıt Defterinin ilgili bölümüne işlenmesi</a:t>
            </a:r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defRPr/>
            </a:pPr>
            <a:r>
              <a:rPr lang="tr-TR" sz="2600" kern="0" dirty="0" smtClean="0">
                <a:solidFill>
                  <a:schemeClr val="bg1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DERBİS üzerinden 45 içerisinde bildirimi</a:t>
            </a:r>
            <a:endParaRPr lang="tr-TR" sz="2600" kern="0" dirty="0">
              <a:solidFill>
                <a:schemeClr val="bg1"/>
              </a:solidFill>
              <a:latin typeface="Times New Roman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buClr>
                <a:srgbClr val="237178"/>
              </a:buClr>
            </a:pPr>
            <a:endParaRPr lang="tr-TR" sz="3200" spc="150" dirty="0">
              <a:latin typeface="Cambria Math" pitchFamily="18" charset="0"/>
              <a:ea typeface="Cambria Math" pitchFamily="18" charset="0"/>
              <a:cs typeface="Futura Condensed"/>
            </a:endParaRP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827584" y="836713"/>
            <a:ext cx="7772400" cy="100811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tr-TR" sz="40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Üyeliğin Sona Ermesi</a:t>
            </a:r>
            <a:endParaRPr lang="tr-TR" sz="4000" b="1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97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8316416" cy="4392488"/>
          </a:xfrm>
          <a:noFill/>
          <a:ln>
            <a:noFill/>
          </a:ln>
        </p:spPr>
        <p:txBody>
          <a:bodyPr>
            <a:normAutofit/>
          </a:bodyPr>
          <a:lstStyle/>
          <a:p>
            <a:pPr algn="just"/>
            <a:r>
              <a:rPr lang="tr-TR" sz="2800" dirty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İçişleri Bakanlığı Sivil Toplumla İlişkiler Genel Müdürlüğünce desteklenen, Uluslararası Sivil Toplum Ağı Derneği ile Trabzon İl Sivil Toplumla İlişkiler Müdürlüğü işbirliğinde gerçekleştirilen  “Sivil Toplum Kuruluşları İşbirliği ile Bilinçleniyor” projesi kapsamında </a:t>
            </a:r>
            <a:r>
              <a:rPr lang="tr-TR" sz="2800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Dernekler </a:t>
            </a:r>
            <a:r>
              <a:rPr lang="tr-TR" sz="2800" dirty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Mevzuatı, Kara Paranın </a:t>
            </a:r>
            <a:r>
              <a:rPr lang="tr-TR" sz="2800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Aklanması ve </a:t>
            </a:r>
            <a:r>
              <a:rPr lang="tr-TR" sz="2800" dirty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Terörizmin </a:t>
            </a:r>
            <a:r>
              <a:rPr lang="tr-TR" sz="2800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Finansmanının Önlenmesi ile </a:t>
            </a:r>
            <a:r>
              <a:rPr lang="tr-TR" sz="2800" dirty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Afet Farkındalık Eğitimleri semineri gerçekleştirilecektir.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31640" y="764704"/>
            <a:ext cx="626469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000" b="1" cap="none" spc="0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ÇALIŞTAYIN</a:t>
            </a:r>
            <a:r>
              <a:rPr lang="tr-TR" sz="40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AMACI</a:t>
            </a:r>
            <a:endParaRPr lang="tr-TR" sz="4000" b="1" cap="none" spc="0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057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988840"/>
            <a:ext cx="8280920" cy="4392488"/>
          </a:xfrm>
        </p:spPr>
        <p:txBody>
          <a:bodyPr>
            <a:noAutofit/>
          </a:bodyPr>
          <a:lstStyle/>
          <a:p>
            <a:pPr marL="273050" lvl="0" indent="-273050"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Dernek organlarında görev alanlar hariç E-Devlet üzerinden üyelik bilgileri sorgulanıp istifa edilebilmektedir. </a:t>
            </a:r>
          </a:p>
          <a:p>
            <a:pPr marL="273050" lvl="0" indent="-273050"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E-Devlet üzerinden yapılan işlemler DERBİS Üyelik </a:t>
            </a:r>
            <a:r>
              <a:rPr lang="tr-T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işlemleri linki üzerinden </a:t>
            </a:r>
            <a:r>
              <a:rPr lang="tr-T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görüntülenmektedir.</a:t>
            </a:r>
          </a:p>
          <a:p>
            <a:pPr marL="273050" lvl="0" indent="-273050"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E-Devlet </a:t>
            </a:r>
            <a:r>
              <a:rPr lang="tr-T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üzerinden dernek üyelik başvurusu kullanıma açılmıştır.</a:t>
            </a:r>
          </a:p>
          <a:p>
            <a:pPr marL="273050" lvl="0" indent="-273050"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DERBİS dernek işlemleri linki üzerinden </a:t>
            </a:r>
            <a:r>
              <a:rPr lang="tr-TR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faaliyet belgesi </a:t>
            </a:r>
            <a:r>
              <a:rPr lang="tr-T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tr-TR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tüzük</a:t>
            </a:r>
            <a:r>
              <a:rPr lang="tr-T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kullanıma açılmıştır.</a:t>
            </a:r>
          </a:p>
          <a:p>
            <a:pPr marL="273050" lvl="0" indent="-273050"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Örnek belgeler siviltoplum.gov.tr/</a:t>
            </a:r>
            <a:r>
              <a:rPr lang="tr-TR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trabzon</a:t>
            </a:r>
            <a:r>
              <a:rPr lang="tr-T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sayfamızda paylaşılmıştır.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755576" y="404664"/>
            <a:ext cx="7992888" cy="1440161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tr-TR" sz="40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DERBİS ve E- Devlet Üzerinden </a:t>
            </a:r>
            <a:r>
              <a:rPr lang="tr-TR" sz="4000" b="1" noProof="0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Yapılan işlemler</a:t>
            </a:r>
            <a:endParaRPr lang="tr-TR" sz="4000" b="1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58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Başlık"/>
          <p:cNvSpPr txBox="1">
            <a:spLocks/>
          </p:cNvSpPr>
          <p:nvPr/>
        </p:nvSpPr>
        <p:spPr>
          <a:xfrm>
            <a:off x="683568" y="836712"/>
            <a:ext cx="7772400" cy="144016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0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DENETİM KURULU VE GÖREVLERİ</a:t>
            </a:r>
            <a:endParaRPr lang="tr-TR" sz="4000" b="1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6 İçerik Yer Tutucusu"/>
          <p:cNvSpPr txBox="1">
            <a:spLocks/>
          </p:cNvSpPr>
          <p:nvPr/>
        </p:nvSpPr>
        <p:spPr>
          <a:xfrm>
            <a:off x="539552" y="2276872"/>
            <a:ext cx="8280920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237178"/>
              </a:buClr>
              <a:buSzTx/>
              <a:tabLst/>
              <a:defRPr/>
            </a:pPr>
            <a:endParaRPr lang="tr-TR" sz="2400" spc="15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354013" indent="-354013"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Dernek </a:t>
            </a:r>
            <a:r>
              <a:rPr lang="tr-TR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tüzüğüne göre denetim </a:t>
            </a: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görevini bir yılı geçmeyen aralıklarla yapmak zorundadır.</a:t>
            </a:r>
            <a:endParaRPr lang="tr-TR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4013" indent="-354013"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Denetim </a:t>
            </a:r>
            <a:r>
              <a:rPr lang="tr-TR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kurulu isterse kendi adına bağımsız denetim kuruluşlarına da bu görevini yaptırabilir</a:t>
            </a: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54013" indent="-354013"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Denetim </a:t>
            </a:r>
            <a:r>
              <a:rPr lang="tr-TR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kurulu üyelerinin istemi üzerine, her türlü bilgi, belge ve kayıtların, dernek yetkilileri tarafından gösterilmesi veya verilmesi, yönetim yerleri, müesseseler ve eklentilerine girme isteğinin yerine getirilmesi zorunludur. </a:t>
            </a:r>
          </a:p>
        </p:txBody>
      </p:sp>
    </p:spTree>
    <p:extLst>
      <p:ext uri="{BB962C8B-B14F-4D97-AF65-F5344CB8AC3E}">
        <p14:creationId xmlns:p14="http://schemas.microsoft.com/office/powerpoint/2010/main" val="18640645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4139952" y="3212976"/>
            <a:ext cx="4462264" cy="93610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54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MALİ İŞLER</a:t>
            </a:r>
            <a:endParaRPr lang="tr-TR" sz="5400" b="1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3 İçerik Yer Tutucusu" descr="HESAP MAKİNESİ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940492"/>
            <a:ext cx="3242493" cy="33123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875624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323528" y="1988840"/>
            <a:ext cx="8229600" cy="578328"/>
          </a:xfrm>
        </p:spPr>
        <p:txBody>
          <a:bodyPr>
            <a:noAutofit/>
          </a:bodyPr>
          <a:lstStyle/>
          <a:p>
            <a:pPr algn="ctr" defTabSz="457200">
              <a:defRPr/>
            </a:pPr>
            <a:r>
              <a:rPr lang="tr-TR" sz="40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GELİR VE GİDER BELGELERİ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2996952"/>
            <a:ext cx="8229600" cy="2376264"/>
          </a:xfrm>
        </p:spPr>
        <p:txBody>
          <a:bodyPr>
            <a:noAutofit/>
          </a:bodyPr>
          <a:lstStyle/>
          <a:p>
            <a:pPr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Dernek gelirleri: </a:t>
            </a:r>
          </a:p>
          <a:p>
            <a:pPr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Alındı belgesi ile tahsil edilir. Banka dekontu  veya hesap özeti gibi belgeler alındı belgesi yerine geçer.</a:t>
            </a:r>
          </a:p>
        </p:txBody>
      </p:sp>
    </p:spTree>
    <p:extLst>
      <p:ext uri="{BB962C8B-B14F-4D97-AF65-F5344CB8AC3E}">
        <p14:creationId xmlns:p14="http://schemas.microsoft.com/office/powerpoint/2010/main" val="27617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467544" y="2136339"/>
            <a:ext cx="828092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Dernek giderleri:</a:t>
            </a:r>
          </a:p>
          <a:p>
            <a:pPr algn="just">
              <a:buClr>
                <a:schemeClr val="bg1"/>
              </a:buClr>
              <a:buSzPct val="120000"/>
            </a:pPr>
            <a:endParaRPr lang="tr-TR" sz="2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4013" indent="-354013"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Fatura,</a:t>
            </a:r>
          </a:p>
          <a:p>
            <a:pPr marL="354013" indent="-354013"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Perakende satış fişi, </a:t>
            </a:r>
          </a:p>
          <a:p>
            <a:pPr marL="354013" indent="-354013"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Serbest meslek makbuzu</a:t>
            </a: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gibi harcama belgeleri ile yapılır. </a:t>
            </a:r>
          </a:p>
          <a:p>
            <a:pPr marL="354013" indent="-354013"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Gider Pusulası </a:t>
            </a: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(GVK mad. 94) düzenlenir. </a:t>
            </a:r>
          </a:p>
          <a:p>
            <a:pPr marL="354013" indent="-354013"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 kapsamda da bulunmayan ödemeler için </a:t>
            </a:r>
            <a:r>
              <a:rPr lang="tr-TR" sz="26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Gider Makbuzu veya banka dekontu</a:t>
            </a: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gibi  harcama belgesi ile yapılır.</a:t>
            </a:r>
            <a:endParaRPr lang="tr-TR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Başlık"/>
          <p:cNvSpPr txBox="1">
            <a:spLocks/>
          </p:cNvSpPr>
          <p:nvPr/>
        </p:nvSpPr>
        <p:spPr>
          <a:xfrm>
            <a:off x="683568" y="620688"/>
            <a:ext cx="7772400" cy="115212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0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ALINDI BELGELERİ</a:t>
            </a:r>
            <a:endParaRPr lang="tr-TR" sz="4000" b="1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6 İçerik Yer Tutucusu"/>
          <p:cNvSpPr txBox="1">
            <a:spLocks/>
          </p:cNvSpPr>
          <p:nvPr/>
        </p:nvSpPr>
        <p:spPr>
          <a:xfrm>
            <a:off x="751037" y="2489430"/>
            <a:ext cx="7632848" cy="417993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marR="0" lvl="0" indent="-45720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237178"/>
              </a:buClr>
              <a:buSzTx/>
              <a:buFont typeface="Wingdings" pitchFamily="2" charset="2"/>
              <a:buChar char="Ø"/>
              <a:tabLst/>
              <a:defRPr/>
            </a:pPr>
            <a:endParaRPr kumimoji="0" lang="tr-TR" sz="2400" b="0" i="0" u="none" strike="noStrike" kern="1200" cap="none" spc="15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6 İçerik Yer Tutucusu"/>
          <p:cNvSpPr txBox="1">
            <a:spLocks/>
          </p:cNvSpPr>
          <p:nvPr/>
        </p:nvSpPr>
        <p:spPr>
          <a:xfrm>
            <a:off x="467544" y="1628800"/>
            <a:ext cx="8280920" cy="5229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marR="0" lvl="0" indent="-45720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tabLst/>
              <a:defRPr/>
            </a:pPr>
            <a:r>
              <a:rPr kumimoji="0" lang="tr-TR" sz="2600" b="0" i="0" u="none" strike="noStrike" kern="1200" cap="none" spc="15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Yönetim kurulu kararına istinaden matbaada bastırılır.</a:t>
            </a:r>
            <a:r>
              <a:rPr lang="tr-TR" sz="2600" spc="150" dirty="0" smtClean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kumimoji="0" lang="tr-TR" sz="2600" b="0" i="0" u="none" strike="noStrike" kern="1200" cap="none" spc="15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ayman üyece</a:t>
            </a:r>
            <a:r>
              <a:rPr kumimoji="0" lang="tr-TR" sz="2600" b="0" i="0" u="none" strike="noStrike" kern="1200" cap="none" spc="15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matbaadan teslim alınır.</a:t>
            </a:r>
            <a:endParaRPr kumimoji="0" lang="tr-TR" sz="2600" b="0" i="0" u="none" strike="noStrike" kern="1200" cap="none" spc="15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457200" marR="0" lvl="0" indent="-45720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tabLst/>
              <a:defRPr/>
            </a:pPr>
            <a:r>
              <a:rPr kumimoji="0" lang="tr-TR" sz="2600" b="0" i="0" u="none" strike="noStrike" kern="1200" cap="none" spc="15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Sayman üyeler değişince alındı belgelerinin tutanakla devir teslimi</a:t>
            </a:r>
            <a:r>
              <a:rPr kumimoji="0" lang="tr-TR" sz="2600" b="0" i="0" u="none" strike="noStrike" kern="1200" cap="none" spc="15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yapılır.</a:t>
            </a:r>
          </a:p>
          <a:p>
            <a:pPr marL="457200" lvl="0" indent="-457200" algn="just" defTabSz="457200">
              <a:spcBef>
                <a:spcPts val="1200"/>
              </a:spcBef>
              <a:buClr>
                <a:schemeClr val="bg1"/>
              </a:buClr>
              <a:buSzPct val="120000"/>
              <a:buFont typeface="Courier New" pitchFamily="49" charset="0"/>
              <a:buChar char="o"/>
              <a:defRPr/>
            </a:pPr>
            <a:r>
              <a:rPr lang="tr-TR" sz="2600" spc="150" dirty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Yönetim kurulu asıl üyeleri ve Kanunun 24. maddesine göre temsilci olarak görevlendirilenler hariç gelir tahsil edenlere yetki belgesi düzenlenir.</a:t>
            </a:r>
          </a:p>
          <a:p>
            <a:pPr marL="457200" lvl="0" indent="-457200" algn="just" defTabSz="457200">
              <a:spcBef>
                <a:spcPts val="1200"/>
              </a:spcBef>
              <a:buClr>
                <a:schemeClr val="bg1"/>
              </a:buClr>
              <a:buSzPct val="120000"/>
              <a:buFont typeface="Courier New" pitchFamily="49" charset="0"/>
              <a:buChar char="o"/>
              <a:defRPr/>
            </a:pPr>
            <a:r>
              <a:rPr lang="tr-TR" sz="2600" spc="150" dirty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Alındı belgelerine ödeme yapan kişilerin T.C NO veya vergi numaraları yazılır.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tabLst/>
              <a:defRPr/>
            </a:pPr>
            <a:endParaRPr kumimoji="0" lang="tr-TR" sz="2600" b="0" i="0" u="none" strike="noStrike" kern="1200" cap="none" spc="15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014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Başlık"/>
          <p:cNvSpPr txBox="1">
            <a:spLocks/>
          </p:cNvSpPr>
          <p:nvPr/>
        </p:nvSpPr>
        <p:spPr>
          <a:xfrm>
            <a:off x="4572000" y="1988840"/>
            <a:ext cx="4392488" cy="129614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457200">
              <a:spcBef>
                <a:spcPct val="0"/>
              </a:spcBef>
              <a:defRPr/>
            </a:pPr>
            <a:r>
              <a:rPr lang="tr-TR" sz="40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ALINDI BELGESİ ÖRNEĞİ</a:t>
            </a:r>
            <a:endParaRPr lang="tr-TR" sz="4000" b="1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5176167" y="3615421"/>
            <a:ext cx="2664296" cy="738664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1400" dirty="0" smtClean="0">
                <a:solidFill>
                  <a:srgbClr val="C00000"/>
                </a:solidFill>
              </a:rPr>
              <a:t>Yönetim kurulu asıl üyesi veya yetki belgesi sahibi tarafından doldurulur  ve imzalanır</a:t>
            </a:r>
            <a:endParaRPr lang="tr-TR" sz="1400" dirty="0">
              <a:solidFill>
                <a:srgbClr val="C00000"/>
              </a:solidFill>
            </a:endParaRPr>
          </a:p>
        </p:txBody>
      </p:sp>
      <p:sp>
        <p:nvSpPr>
          <p:cNvPr id="10" name="9 Oval"/>
          <p:cNvSpPr/>
          <p:nvPr/>
        </p:nvSpPr>
        <p:spPr>
          <a:xfrm>
            <a:off x="895652" y="5175692"/>
            <a:ext cx="3081554" cy="51157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3074" name="Picture 2" descr="C:\Users\CALAP\Desktop\Resim111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88840"/>
            <a:ext cx="3962400" cy="461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683568" y="5877272"/>
            <a:ext cx="3456384" cy="511573"/>
          </a:xfrm>
          <a:prstGeom prst="ellipse">
            <a:avLst/>
          </a:prstGeom>
          <a:solidFill>
            <a:schemeClr val="accent3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4" name="Düz Ok Bağlayıcısı 3"/>
          <p:cNvCxnSpPr>
            <a:stCxn id="9" idx="2"/>
            <a:endCxn id="2" idx="6"/>
          </p:cNvCxnSpPr>
          <p:nvPr/>
        </p:nvCxnSpPr>
        <p:spPr>
          <a:xfrm flipH="1">
            <a:off x="4139952" y="4354085"/>
            <a:ext cx="2368363" cy="177897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" name="12 Metin kutusu"/>
          <p:cNvSpPr txBox="1"/>
          <p:nvPr/>
        </p:nvSpPr>
        <p:spPr>
          <a:xfrm>
            <a:off x="827584" y="4005064"/>
            <a:ext cx="1152128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r-TR" sz="800" dirty="0" smtClean="0"/>
              <a:t>Cep telefonu</a:t>
            </a:r>
            <a:endParaRPr lang="tr-TR" sz="800" dirty="0"/>
          </a:p>
        </p:txBody>
      </p:sp>
    </p:spTree>
    <p:extLst>
      <p:ext uri="{BB962C8B-B14F-4D97-AF65-F5344CB8AC3E}">
        <p14:creationId xmlns:p14="http://schemas.microsoft.com/office/powerpoint/2010/main" val="30290978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5 Başlık"/>
          <p:cNvSpPr txBox="1">
            <a:spLocks/>
          </p:cNvSpPr>
          <p:nvPr/>
        </p:nvSpPr>
        <p:spPr>
          <a:xfrm>
            <a:off x="755576" y="620688"/>
            <a:ext cx="7772400" cy="720080"/>
          </a:xfrm>
          <a:prstGeom prst="rect">
            <a:avLst/>
          </a:prstGeom>
        </p:spPr>
        <p:txBody>
          <a:bodyPr/>
          <a:lstStyle/>
          <a:p>
            <a:pPr marR="0" lvl="0" indent="0" algn="ctr" defTabSz="4572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0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GELİR ve GİDERLERİN KAYDI</a:t>
            </a:r>
            <a:endParaRPr lang="tr-TR" sz="4000" b="1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6 İçerik Yer Tutucusu"/>
          <p:cNvSpPr txBox="1">
            <a:spLocks/>
          </p:cNvSpPr>
          <p:nvPr/>
        </p:nvSpPr>
        <p:spPr>
          <a:xfrm>
            <a:off x="251520" y="1268760"/>
            <a:ext cx="8496944" cy="5112568"/>
          </a:xfrm>
          <a:prstGeom prst="rect">
            <a:avLst/>
          </a:prstGeom>
        </p:spPr>
        <p:txBody>
          <a:bodyPr/>
          <a:lstStyle/>
          <a:p>
            <a:pPr marL="457200" indent="-457200" algn="just">
              <a:spcBef>
                <a:spcPts val="1200"/>
              </a:spcBef>
              <a:buClr>
                <a:srgbClr val="237178"/>
              </a:buClr>
              <a:buFont typeface="Wingdings" pitchFamily="2" charset="2"/>
              <a:buChar char="Ø"/>
            </a:pPr>
            <a:endParaRPr lang="tr-TR" sz="2400" spc="15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457200" indent="-457200" algn="just">
              <a:spcBef>
                <a:spcPts val="1200"/>
              </a:spcBef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spc="150" dirty="0" smtClean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Banka veya alındı belgesi ile tahsil edilen bağış/yardım veya aidatlar  ayrı ayrı İşletme Defterinin gelirler bölümüne işlenir.</a:t>
            </a:r>
          </a:p>
          <a:p>
            <a:pPr marL="457200" indent="-457200" algn="just">
              <a:spcBef>
                <a:spcPts val="1200"/>
              </a:spcBef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spc="150" dirty="0" smtClean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Yapılan harcamalar için usulüne uygun olarak alınan belgeler giderler bölümüne ayrı ayrı işlenir.</a:t>
            </a:r>
          </a:p>
          <a:p>
            <a:pPr marL="457200" indent="-457200" algn="just">
              <a:spcBef>
                <a:spcPts val="1200"/>
              </a:spcBef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spc="150" dirty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Bu belgeler üzerine defterdeki sıra numarası yazılır</a:t>
            </a:r>
            <a:r>
              <a:rPr lang="tr-TR" sz="2600" spc="150" dirty="0" smtClean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spcBef>
                <a:spcPts val="1200"/>
              </a:spcBef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spc="150" dirty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Banka faizleri gelir olarak, faiz giderleri ve işlem görmeme için yapılan giderler ise gider olarak kaydedilir.</a:t>
            </a:r>
          </a:p>
          <a:p>
            <a:pPr marL="457200" indent="-457200" algn="just">
              <a:spcBef>
                <a:spcPts val="1200"/>
              </a:spcBef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endParaRPr lang="tr-TR" sz="2600" spc="150" dirty="0">
              <a:solidFill>
                <a:schemeClr val="bg1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457200" indent="-457200" algn="just">
              <a:spcBef>
                <a:spcPts val="1200"/>
              </a:spcBef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endParaRPr lang="tr-TR" sz="2600" spc="150" dirty="0" smtClean="0">
              <a:solidFill>
                <a:schemeClr val="bg1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9144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5 Başlık"/>
          <p:cNvSpPr txBox="1">
            <a:spLocks/>
          </p:cNvSpPr>
          <p:nvPr/>
        </p:nvSpPr>
        <p:spPr>
          <a:xfrm>
            <a:off x="685800" y="1584814"/>
            <a:ext cx="7772400" cy="620050"/>
          </a:xfrm>
          <a:prstGeom prst="rect">
            <a:avLst/>
          </a:prstGeom>
        </p:spPr>
        <p:txBody>
          <a:bodyPr/>
          <a:lstStyle/>
          <a:p>
            <a:pPr marR="0" lvl="0" indent="0" algn="ctr" defTabSz="4572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2600" b="1" dirty="0">
              <a:ln w="18000">
                <a:noFill/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6 İçerik Yer Tutucusu"/>
          <p:cNvSpPr txBox="1">
            <a:spLocks/>
          </p:cNvSpPr>
          <p:nvPr/>
        </p:nvSpPr>
        <p:spPr>
          <a:xfrm>
            <a:off x="395536" y="1268760"/>
            <a:ext cx="8352928" cy="5589240"/>
          </a:xfrm>
          <a:prstGeom prst="rect">
            <a:avLst/>
          </a:prstGeom>
        </p:spPr>
        <p:txBody>
          <a:bodyPr/>
          <a:lstStyle/>
          <a:p>
            <a:pPr marL="457200" indent="-457200" algn="just">
              <a:spcBef>
                <a:spcPts val="1200"/>
              </a:spcBef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2022 yılı için 10.401,00 </a:t>
            </a:r>
            <a:r>
              <a:rPr lang="tr-TR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Türk lirasını aşan her türlü gelir, tahsilat, gider  ve ödemeler </a:t>
            </a: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bankalar, PTT, finans kuruluşları  </a:t>
            </a:r>
            <a:r>
              <a:rPr lang="tr-TR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aracılığı ile </a:t>
            </a: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yapılır.</a:t>
            </a:r>
          </a:p>
          <a:p>
            <a:pPr marL="457200" indent="-457200" algn="just">
              <a:spcBef>
                <a:spcPts val="1200"/>
              </a:spcBef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spc="150" dirty="0" smtClean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Yıl sonu hesapları kapatılarak İşletme Hesabı Tablosu (Ek-16) düzenlenir.</a:t>
            </a:r>
          </a:p>
          <a:p>
            <a:pPr marL="457200" indent="-457200" algn="just">
              <a:spcBef>
                <a:spcPts val="1200"/>
              </a:spcBef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sz="2600" spc="150" dirty="0" smtClean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Dernek beyannamesi DERBİS üzerinden her yıl Nisan ayı sonuna kadar verilir.</a:t>
            </a:r>
            <a:endParaRPr lang="tr-TR" sz="2600" spc="150" dirty="0">
              <a:solidFill>
                <a:schemeClr val="bg1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457200" indent="-457200" algn="just">
              <a:spcBef>
                <a:spcPts val="1200"/>
              </a:spcBef>
              <a:buClr>
                <a:srgbClr val="237178"/>
              </a:buClr>
              <a:buFont typeface="Wingdings" pitchFamily="2" charset="2"/>
              <a:buChar char="Ø"/>
            </a:pPr>
            <a:endParaRPr lang="tr-TR" sz="2400" spc="150" dirty="0">
              <a:solidFill>
                <a:srgbClr val="FFFFFF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457200" indent="-457200" algn="just">
              <a:spcBef>
                <a:spcPts val="1200"/>
              </a:spcBef>
              <a:buClr>
                <a:srgbClr val="237178"/>
              </a:buClr>
              <a:buFont typeface="Wingdings" pitchFamily="2" charset="2"/>
              <a:buChar char="Ø"/>
            </a:pPr>
            <a:endParaRPr lang="tr-TR" sz="2400" spc="15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5 Başlık"/>
          <p:cNvSpPr txBox="1">
            <a:spLocks/>
          </p:cNvSpPr>
          <p:nvPr/>
        </p:nvSpPr>
        <p:spPr>
          <a:xfrm>
            <a:off x="755576" y="1052736"/>
            <a:ext cx="7772400" cy="1152128"/>
          </a:xfrm>
          <a:prstGeom prst="rect">
            <a:avLst/>
          </a:prstGeom>
        </p:spPr>
        <p:txBody>
          <a:bodyPr/>
          <a:lstStyle/>
          <a:p>
            <a:pPr marR="0" lvl="0" indent="0" algn="ctr" defTabSz="4572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4000" b="1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433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 txBox="1">
            <a:spLocks/>
          </p:cNvSpPr>
          <p:nvPr/>
        </p:nvSpPr>
        <p:spPr>
          <a:xfrm>
            <a:off x="467544" y="836713"/>
            <a:ext cx="8229600" cy="1152128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457200">
              <a:lnSpc>
                <a:spcPct val="110000"/>
              </a:lnSpc>
              <a:spcBef>
                <a:spcPct val="0"/>
              </a:spcBef>
              <a:defRPr/>
            </a:pPr>
            <a:r>
              <a:rPr lang="tr-TR" sz="40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GELİRLERİN KAYDI</a:t>
            </a:r>
            <a:endParaRPr lang="tr-TR" sz="4000" b="1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0" y="5949280"/>
            <a:ext cx="2664296" cy="738664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1400" dirty="0" smtClean="0">
                <a:solidFill>
                  <a:srgbClr val="C00000"/>
                </a:solidFill>
              </a:rPr>
              <a:t>Alındı Belgesi veya banka dekontunun tarih ve sıra numarası buraya yazılır.</a:t>
            </a:r>
            <a:endParaRPr lang="tr-TR" sz="1400" dirty="0">
              <a:solidFill>
                <a:srgbClr val="C00000"/>
              </a:solidFill>
            </a:endParaRPr>
          </a:p>
        </p:txBody>
      </p:sp>
      <p:sp>
        <p:nvSpPr>
          <p:cNvPr id="7" name="6 Oval"/>
          <p:cNvSpPr/>
          <p:nvPr/>
        </p:nvSpPr>
        <p:spPr>
          <a:xfrm>
            <a:off x="2987824" y="3429000"/>
            <a:ext cx="648072" cy="11521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2195736" y="3429000"/>
            <a:ext cx="576064" cy="11521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4098" name="Picture 2" descr="C:\Users\CALAP\Desktop\Resim111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276872"/>
            <a:ext cx="5876925" cy="375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val 12"/>
          <p:cNvSpPr/>
          <p:nvPr/>
        </p:nvSpPr>
        <p:spPr>
          <a:xfrm>
            <a:off x="2195736" y="4365104"/>
            <a:ext cx="720080" cy="1224136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4" name="Oval 13"/>
          <p:cNvSpPr/>
          <p:nvPr/>
        </p:nvSpPr>
        <p:spPr>
          <a:xfrm>
            <a:off x="3059832" y="4365104"/>
            <a:ext cx="668146" cy="1224136"/>
          </a:xfrm>
          <a:prstGeom prst="ellipse">
            <a:avLst/>
          </a:prstGeom>
          <a:solidFill>
            <a:schemeClr val="accent3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n>
                <a:solidFill>
                  <a:srgbClr val="FF0000"/>
                </a:solidFill>
              </a:ln>
            </a:endParaRPr>
          </a:p>
        </p:txBody>
      </p:sp>
      <p:cxnSp>
        <p:nvCxnSpPr>
          <p:cNvPr id="16" name="Düz Ok Bağlayıcısı 15"/>
          <p:cNvCxnSpPr>
            <a:stCxn id="6" idx="0"/>
            <a:endCxn id="13" idx="2"/>
          </p:cNvCxnSpPr>
          <p:nvPr/>
        </p:nvCxnSpPr>
        <p:spPr>
          <a:xfrm flipV="1">
            <a:off x="1332148" y="4977172"/>
            <a:ext cx="863588" cy="97210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>
            <a:stCxn id="6" idx="0"/>
            <a:endCxn id="14" idx="4"/>
          </p:cNvCxnSpPr>
          <p:nvPr/>
        </p:nvCxnSpPr>
        <p:spPr>
          <a:xfrm flipV="1">
            <a:off x="1332148" y="5589240"/>
            <a:ext cx="2061757" cy="3600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83305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575416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Dernekler Mevzuatı ve Uygulanması</a:t>
            </a:r>
            <a:endParaRPr lang="tr-TR" sz="4000" b="1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3068960"/>
            <a:ext cx="8280920" cy="3221712"/>
          </a:xfrm>
        </p:spPr>
        <p:txBody>
          <a:bodyPr>
            <a:normAutofit/>
          </a:bodyPr>
          <a:lstStyle/>
          <a:p>
            <a:pPr algn="just"/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5253 Sayılı Dernekler Kanunu</a:t>
            </a:r>
          </a:p>
          <a:p>
            <a:pPr algn="just"/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4721 Sayılı Türk Medeni Kanunu</a:t>
            </a:r>
          </a:p>
          <a:p>
            <a:pPr algn="just"/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2860 Sayılı Yardım Toplama Kanunu</a:t>
            </a:r>
          </a:p>
          <a:p>
            <a:pPr algn="just"/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5072 Sayılı Dernek ve Vakıfların Kamu Kurum ve Kuruluşları ile İlişkilerine Dair Kanun</a:t>
            </a:r>
          </a:p>
          <a:p>
            <a:pPr algn="just"/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3335 Sayılı Uluslararası Nitelikte Teşekküllerin Kurulması Hakkında Kanun</a:t>
            </a:r>
            <a:endParaRPr lang="tr-T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40128329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 txBox="1">
            <a:spLocks/>
          </p:cNvSpPr>
          <p:nvPr/>
        </p:nvSpPr>
        <p:spPr>
          <a:xfrm>
            <a:off x="683568" y="1124744"/>
            <a:ext cx="7772400" cy="10295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GİDERLERİN KAYDI</a:t>
            </a:r>
            <a:endParaRPr kumimoji="0" lang="tr-TR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179512" y="6093296"/>
            <a:ext cx="2664296" cy="52322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1400" dirty="0" smtClean="0">
                <a:solidFill>
                  <a:srgbClr val="C00000"/>
                </a:solidFill>
              </a:rPr>
              <a:t>Gider Belgelerinin tarih ve sıra numarası buraya yazılır.</a:t>
            </a:r>
            <a:endParaRPr lang="tr-TR" sz="1400" dirty="0">
              <a:solidFill>
                <a:srgbClr val="C00000"/>
              </a:solidFill>
            </a:endParaRPr>
          </a:p>
        </p:txBody>
      </p:sp>
      <p:sp>
        <p:nvSpPr>
          <p:cNvPr id="7" name="6 Oval"/>
          <p:cNvSpPr/>
          <p:nvPr/>
        </p:nvSpPr>
        <p:spPr>
          <a:xfrm>
            <a:off x="3059832" y="3284984"/>
            <a:ext cx="576064" cy="11521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2195736" y="3284984"/>
            <a:ext cx="576064" cy="11521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2 Oval"/>
          <p:cNvSpPr/>
          <p:nvPr/>
        </p:nvSpPr>
        <p:spPr>
          <a:xfrm>
            <a:off x="4283968" y="4149080"/>
            <a:ext cx="1008112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Metin kutusu"/>
          <p:cNvSpPr txBox="1"/>
          <p:nvPr/>
        </p:nvSpPr>
        <p:spPr>
          <a:xfrm>
            <a:off x="6070303" y="5963840"/>
            <a:ext cx="2664296" cy="738664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1400" dirty="0" smtClean="0">
                <a:solidFill>
                  <a:srgbClr val="C00000"/>
                </a:solidFill>
              </a:rPr>
              <a:t>Gider Makbuzu sosyal yardımlar öğrencilere burs ödemeleri gibi ödemelerde kullanılır</a:t>
            </a:r>
            <a:endParaRPr lang="tr-TR" sz="1400" dirty="0">
              <a:solidFill>
                <a:srgbClr val="C00000"/>
              </a:solidFill>
            </a:endParaRPr>
          </a:p>
        </p:txBody>
      </p:sp>
      <p:pic>
        <p:nvPicPr>
          <p:cNvPr id="5122" name="Picture 2" descr="C:\Users\CALAP\Desktop\Resim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483718"/>
            <a:ext cx="5876925" cy="346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2091860" y="4405863"/>
            <a:ext cx="756084" cy="1152128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Oval 2"/>
          <p:cNvSpPr/>
          <p:nvPr/>
        </p:nvSpPr>
        <p:spPr>
          <a:xfrm>
            <a:off x="2924088" y="4405863"/>
            <a:ext cx="792088" cy="1161933"/>
          </a:xfrm>
          <a:prstGeom prst="ellipse">
            <a:avLst/>
          </a:prstGeom>
          <a:solidFill>
            <a:schemeClr val="accent3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6" name="Düz Ok Bağlayıcısı 15"/>
          <p:cNvCxnSpPr>
            <a:stCxn id="6" idx="0"/>
            <a:endCxn id="2" idx="3"/>
          </p:cNvCxnSpPr>
          <p:nvPr/>
        </p:nvCxnSpPr>
        <p:spPr>
          <a:xfrm flipV="1">
            <a:off x="1511660" y="5389266"/>
            <a:ext cx="690926" cy="7040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>
            <a:stCxn id="6" idx="0"/>
            <a:endCxn id="3" idx="4"/>
          </p:cNvCxnSpPr>
          <p:nvPr/>
        </p:nvCxnSpPr>
        <p:spPr>
          <a:xfrm flipV="1">
            <a:off x="1511660" y="5567796"/>
            <a:ext cx="1808472" cy="5255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270103" y="5279764"/>
            <a:ext cx="1008112" cy="180020"/>
          </a:xfrm>
          <a:prstGeom prst="ellipse">
            <a:avLst/>
          </a:prstGeom>
          <a:solidFill>
            <a:schemeClr val="accent3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1" name="Düz Ok Bağlayıcısı 20"/>
          <p:cNvCxnSpPr>
            <a:stCxn id="15" idx="1"/>
          </p:cNvCxnSpPr>
          <p:nvPr/>
        </p:nvCxnSpPr>
        <p:spPr>
          <a:xfrm flipH="1" flipV="1">
            <a:off x="4918175" y="5459784"/>
            <a:ext cx="1152128" cy="8733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2839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5 Başlık"/>
          <p:cNvSpPr txBox="1">
            <a:spLocks/>
          </p:cNvSpPr>
          <p:nvPr/>
        </p:nvSpPr>
        <p:spPr>
          <a:xfrm>
            <a:off x="685800" y="1584814"/>
            <a:ext cx="7772400" cy="620050"/>
          </a:xfrm>
          <a:prstGeom prst="rect">
            <a:avLst/>
          </a:prstGeom>
        </p:spPr>
        <p:txBody>
          <a:bodyPr/>
          <a:lstStyle/>
          <a:p>
            <a:pPr marR="0" lvl="0" indent="0" algn="ctr" defTabSz="4572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2600" b="1" dirty="0">
              <a:ln w="18000">
                <a:noFill/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6 İçerik Yer Tutucusu"/>
          <p:cNvSpPr txBox="1">
            <a:spLocks/>
          </p:cNvSpPr>
          <p:nvPr/>
        </p:nvSpPr>
        <p:spPr>
          <a:xfrm>
            <a:off x="395536" y="2232138"/>
            <a:ext cx="8352928" cy="4437222"/>
          </a:xfrm>
          <a:prstGeom prst="rect">
            <a:avLst/>
          </a:prstGeom>
        </p:spPr>
        <p:txBody>
          <a:bodyPr/>
          <a:lstStyle/>
          <a:p>
            <a:pPr marL="457200" indent="-457200" algn="just">
              <a:spcBef>
                <a:spcPts val="1200"/>
              </a:spcBef>
              <a:buClr>
                <a:srgbClr val="237178"/>
              </a:buClr>
              <a:buFont typeface="Wingdings" pitchFamily="2" charset="2"/>
              <a:buChar char="Ø"/>
            </a:pPr>
            <a:endParaRPr lang="tr-TR" sz="2400" spc="150" dirty="0">
              <a:solidFill>
                <a:srgbClr val="FFFFFF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457200" indent="-457200" algn="just">
              <a:spcBef>
                <a:spcPts val="1200"/>
              </a:spcBef>
              <a:buClr>
                <a:srgbClr val="237178"/>
              </a:buClr>
              <a:buFont typeface="Wingdings" pitchFamily="2" charset="2"/>
              <a:buChar char="Ø"/>
            </a:pPr>
            <a:endParaRPr lang="tr-TR" sz="2400" spc="15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aphicFrame>
        <p:nvGraphicFramePr>
          <p:cNvPr id="3" name="Nesne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6711341"/>
              </p:ext>
            </p:extLst>
          </p:nvPr>
        </p:nvGraphicFramePr>
        <p:xfrm>
          <a:off x="971550" y="852636"/>
          <a:ext cx="7399338" cy="560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Çalışma Sayfası" r:id="rId3" imgW="7597175" imgH="5935917" progId="Excel.Sheet.12">
                  <p:embed/>
                </p:oleObj>
              </mc:Choice>
              <mc:Fallback>
                <p:oleObj name="Çalışma Sayfası" r:id="rId3" imgW="7597175" imgH="5935917" progId="Excel.Shee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852636"/>
                        <a:ext cx="7399338" cy="5600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93062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 txBox="1">
            <a:spLocks/>
          </p:cNvSpPr>
          <p:nvPr/>
        </p:nvSpPr>
        <p:spPr>
          <a:xfrm>
            <a:off x="683568" y="1988840"/>
            <a:ext cx="7772400" cy="56349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0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AYNİ YARDIM VE BAĞIŞLAR</a:t>
            </a:r>
            <a:endParaRPr lang="tr-TR" sz="4000" b="1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İçerik Yer Tutucusu"/>
          <p:cNvSpPr txBox="1">
            <a:spLocks/>
          </p:cNvSpPr>
          <p:nvPr/>
        </p:nvSpPr>
        <p:spPr>
          <a:xfrm>
            <a:off x="467544" y="2996952"/>
            <a:ext cx="8280920" cy="3378859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marR="0" lvl="0" indent="-45720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tabLst/>
              <a:defRPr/>
            </a:pPr>
            <a:r>
              <a:rPr kumimoji="0" lang="tr-TR" sz="2600" b="0" i="0" u="none" strike="noStrike" kern="1200" cap="none" spc="15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Derneğe ayni yardımda bulunan kişilere Ayni Bağış Alındı Belgesi Düzenlenir.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tabLst/>
              <a:defRPr/>
            </a:pPr>
            <a:r>
              <a:rPr kumimoji="0" lang="tr-TR" sz="2600" b="0" i="0" u="none" strike="noStrike" kern="1200" cap="none" spc="15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Dernek tarafından yapılan ayni yardımlara Ayni Yardım Teslim Belgesi düzenlenir.</a:t>
            </a:r>
          </a:p>
        </p:txBody>
      </p:sp>
    </p:spTree>
    <p:extLst>
      <p:ext uri="{BB962C8B-B14F-4D97-AF65-F5344CB8AC3E}">
        <p14:creationId xmlns:p14="http://schemas.microsoft.com/office/powerpoint/2010/main" val="1602614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9564531"/>
              </p:ext>
            </p:extLst>
          </p:nvPr>
        </p:nvGraphicFramePr>
        <p:xfrm>
          <a:off x="971600" y="980728"/>
          <a:ext cx="7079688" cy="5248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95643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 txBox="1">
            <a:spLocks/>
          </p:cNvSpPr>
          <p:nvPr/>
        </p:nvSpPr>
        <p:spPr>
          <a:xfrm>
            <a:off x="683568" y="404665"/>
            <a:ext cx="7772400" cy="57606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0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YURTDIŞI YARDIMLAR</a:t>
            </a:r>
            <a:endParaRPr lang="tr-TR" sz="3000" b="1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İçerik Yer Tutucusu"/>
          <p:cNvSpPr txBox="1">
            <a:spLocks/>
          </p:cNvSpPr>
          <p:nvPr/>
        </p:nvSpPr>
        <p:spPr>
          <a:xfrm>
            <a:off x="467544" y="2510287"/>
            <a:ext cx="8280920" cy="38655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marR="0" lvl="0" indent="-45720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Courier New" pitchFamily="49" charset="0"/>
              <a:buChar char="o"/>
              <a:tabLst/>
              <a:defRPr/>
            </a:pPr>
            <a:endParaRPr kumimoji="0" lang="tr-TR" sz="2600" b="0" i="0" u="none" strike="noStrike" kern="1200" cap="none" spc="15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683568" y="1052736"/>
            <a:ext cx="7992888" cy="5438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90000"/>
              </a:lnSpc>
              <a:spcAft>
                <a:spcPts val="0"/>
              </a:spcAft>
              <a:buFont typeface="Calibri" panose="020F0502020204030204" pitchFamily="34" charset="0"/>
              <a:buChar char=" "/>
              <a:tabLst>
                <a:tab pos="457200" algn="l"/>
              </a:tabLst>
            </a:pPr>
            <a:r>
              <a:rPr lang="tr-TR" sz="2400" dirty="0" smtClean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Yurtdışından alınan nakdi yardımların bankalar aracılığı alınması çekilmeden </a:t>
            </a:r>
            <a:r>
              <a:rPr lang="tr-TR" sz="2400" smtClean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önce </a:t>
            </a:r>
            <a:r>
              <a:rPr lang="tr-TR" sz="2400" b="1" u="sng" smtClean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Yurtdışından </a:t>
            </a:r>
            <a:r>
              <a:rPr lang="tr-TR" sz="2400" b="1" u="sng" dirty="0" smtClean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Alınan Yardım Bildirimi</a:t>
            </a:r>
            <a:r>
              <a:rPr lang="tr-TR" sz="2400" dirty="0" smtClean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lvl="0" indent="-342900" algn="just">
              <a:lnSpc>
                <a:spcPct val="90000"/>
              </a:lnSpc>
              <a:spcAft>
                <a:spcPts val="0"/>
              </a:spcAft>
              <a:buFont typeface="Calibri" panose="020F0502020204030204" pitchFamily="34" charset="0"/>
              <a:buChar char=" "/>
              <a:tabLst>
                <a:tab pos="457200" algn="l"/>
              </a:tabLst>
            </a:pPr>
            <a:endParaRPr lang="tr-TR" sz="2400" dirty="0">
              <a:solidFill>
                <a:srgbClr val="40404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90000"/>
              </a:lnSpc>
              <a:spcAft>
                <a:spcPts val="0"/>
              </a:spcAft>
              <a:buFont typeface="Calibri" panose="020F0502020204030204" pitchFamily="34" charset="0"/>
              <a:buChar char=" "/>
              <a:tabLst>
                <a:tab pos="457200" algn="l"/>
              </a:tabLst>
            </a:pPr>
            <a:r>
              <a:rPr lang="tr-TR" sz="2400" dirty="0" smtClean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Yurtdışına </a:t>
            </a:r>
            <a:r>
              <a:rPr lang="tr-TR" sz="2400" dirty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yapılacak nakdi </a:t>
            </a:r>
            <a:r>
              <a:rPr lang="tr-TR" sz="2400" dirty="0" smtClean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yardımlarda ise  </a:t>
            </a:r>
            <a:r>
              <a:rPr lang="tr-TR" sz="2400" dirty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yardım yapılmadan önce </a:t>
            </a:r>
            <a:r>
              <a:rPr lang="tr-TR" sz="2400" b="1" u="sng" dirty="0" smtClean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Yurtdışı </a:t>
            </a:r>
            <a:r>
              <a:rPr lang="tr-TR" sz="2400" b="1" u="sng" dirty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Yardım Yapma Bildirimi </a:t>
            </a:r>
            <a:r>
              <a:rPr lang="tr-TR" sz="2400" b="1" dirty="0" smtClean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DERBİS üzerinden bildirilir</a:t>
            </a:r>
            <a:r>
              <a:rPr lang="tr-TR" sz="2400" b="1" dirty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400" b="1" dirty="0" smtClean="0">
              <a:solidFill>
                <a:srgbClr val="40404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90000"/>
              </a:lnSpc>
              <a:spcAft>
                <a:spcPts val="0"/>
              </a:spcAft>
              <a:buFont typeface="Calibri" panose="020F0502020204030204" pitchFamily="34" charset="0"/>
              <a:buChar char=" "/>
              <a:tabLst>
                <a:tab pos="457200" algn="l"/>
              </a:tabLst>
            </a:pPr>
            <a:r>
              <a:rPr lang="tr-TR" sz="2400" b="1" dirty="0" smtClean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Finansal erişimin güç olduğu ülkelere</a:t>
            </a:r>
            <a:r>
              <a:rPr lang="tr-TR" sz="2400" dirty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nakit beyan formu ile gümrük idaresine beyan edilmek suretiyle yapılabilir.</a:t>
            </a:r>
            <a:r>
              <a:rPr lang="tr-TR" sz="2400" b="1" dirty="0" smtClean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 durumda en geç 30 gün içinde bildirim yapılır.</a:t>
            </a:r>
          </a:p>
          <a:p>
            <a:pPr marL="342900" lvl="0" indent="-342900" algn="just">
              <a:lnSpc>
                <a:spcPct val="90000"/>
              </a:lnSpc>
              <a:spcAft>
                <a:spcPts val="0"/>
              </a:spcAft>
              <a:buFont typeface="Calibri" panose="020F0502020204030204" pitchFamily="34" charset="0"/>
              <a:buChar char=" "/>
              <a:tabLst>
                <a:tab pos="457200" algn="l"/>
              </a:tabLst>
            </a:pPr>
            <a:endParaRPr lang="tr-TR" sz="2400" b="1" dirty="0" smtClean="0">
              <a:solidFill>
                <a:srgbClr val="40404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90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tr-TR" sz="2400" dirty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Yurt dışına yapılacak </a:t>
            </a:r>
            <a:r>
              <a:rPr lang="tr-TR" sz="2400" b="1" dirty="0" smtClean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100.000 Bin Türk </a:t>
            </a:r>
            <a:r>
              <a:rPr lang="tr-TR" sz="2400" b="1" dirty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Lirasını </a:t>
            </a:r>
            <a:r>
              <a:rPr lang="tr-TR" sz="2400" dirty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2400" b="1" dirty="0" smtClean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10.000 </a:t>
            </a:r>
            <a:r>
              <a:rPr lang="tr-TR" sz="2400" b="1" dirty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 Avro veya eşiti dövizi </a:t>
            </a:r>
            <a:r>
              <a:rPr lang="tr-TR" sz="2400" dirty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aşan nakdi yardımların, bankalar ve diğer finans kuruluşları veya PTT  aracılığıyla </a:t>
            </a:r>
            <a:r>
              <a:rPr lang="tr-TR" sz="2400" dirty="0" smtClean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yapılması </a:t>
            </a:r>
            <a:r>
              <a:rPr lang="tr-TR" sz="2400" dirty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zorundadır.</a:t>
            </a:r>
          </a:p>
          <a:p>
            <a:pPr marL="342900" lvl="0" indent="-342900">
              <a:lnSpc>
                <a:spcPct val="90000"/>
              </a:lnSpc>
              <a:spcAft>
                <a:spcPts val="0"/>
              </a:spcAft>
              <a:buFont typeface="Calibri" panose="020F0502020204030204" pitchFamily="34" charset="0"/>
              <a:buChar char=" "/>
              <a:tabLst>
                <a:tab pos="457200" algn="l"/>
              </a:tabLst>
            </a:pPr>
            <a:r>
              <a:rPr lang="tr-TR" sz="2600" dirty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endParaRPr lang="tr-T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1304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kolaylastiricili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561725"/>
            <a:ext cx="3682737" cy="2315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1988840"/>
            <a:ext cx="8229600" cy="648072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Mevzuatın Hedefi</a:t>
            </a:r>
            <a:endParaRPr lang="tr-TR" sz="4000" b="1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3561725"/>
            <a:ext cx="4608512" cy="2088232"/>
          </a:xfrm>
        </p:spPr>
        <p:txBody>
          <a:bodyPr>
            <a:noAutofit/>
          </a:bodyPr>
          <a:lstStyle/>
          <a:p>
            <a:pPr marL="354013" indent="-354013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alt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Sivil toplum alanında gönüllüğü ve örgütlenmeyi  teşvik etmek,</a:t>
            </a:r>
          </a:p>
          <a:p>
            <a:pPr marL="354013" indent="-354013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alt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Dernek iş ve işlemlerini kolaylaştırmak,</a:t>
            </a:r>
          </a:p>
          <a:p>
            <a:pPr marL="0" indent="0" algn="just">
              <a:buNone/>
            </a:pPr>
            <a:endParaRPr lang="tr-TR" altLang="tr-TR" dirty="0"/>
          </a:p>
          <a:p>
            <a:pPr marL="0" indent="0" algn="just">
              <a:buNone/>
            </a:pPr>
            <a:endParaRPr lang="tr-TR" kern="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Tanımlar</a:t>
            </a:r>
            <a:endParaRPr lang="tr-TR" sz="4000" b="1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556792"/>
            <a:ext cx="8373616" cy="4968552"/>
          </a:xfrm>
        </p:spPr>
        <p:txBody>
          <a:bodyPr>
            <a:normAutofit/>
          </a:bodyPr>
          <a:lstStyle/>
          <a:p>
            <a:pPr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Dernek</a:t>
            </a:r>
            <a:r>
              <a:rPr lang="tr-T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5253 sayılı Dernekler Kanunu ile 4721 sayılı Türk Medeni Kanununa göre kurulan dernekleri ve şubelerini, derneklerin oluşturdukları federasyonları ve federasyonların oluşturdukları konfederasyonlar ile yabancı derneklerin Türkiye’deki şube veya temsilciliklerini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Şube</a:t>
            </a:r>
            <a:r>
              <a:rPr lang="tr-T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Tüzel </a:t>
            </a:r>
            <a:r>
              <a:rPr lang="tr-T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kişiliği olmayan ve bünyesinde organları bulunan alt birimi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Temsilcilik</a:t>
            </a:r>
            <a:r>
              <a:rPr lang="tr-T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tr-T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derneğe bağlı olarak açılan, tüzel kişiliği ve bünyesinde organları bulunmayan alt birimi,</a:t>
            </a:r>
          </a:p>
          <a:p>
            <a:pPr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Üst kuruluş: </a:t>
            </a:r>
            <a:r>
              <a:rPr lang="tr-T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Derneklerin oluşturduğu tüzel kişiliği bulunan federasyonları ve federasyonların oluşturduğu konfederasyonları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tr-T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r>
              <a:rPr lang="tr-T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Plâtform:</a:t>
            </a:r>
            <a:r>
              <a:rPr lang="tr-T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Derneklerin kendi aralarında veya vakıf, sendika ve benzeri sivil toplum kuruluşlarıyla ortak bir amacı gerçekleştirmek üzere oluşturdukları tüzel kişiliği bulunmayan geçici nitelikteki birliktelikleri,</a:t>
            </a:r>
          </a:p>
          <a:p>
            <a:pPr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endParaRPr lang="tr-T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bg1"/>
              </a:buClr>
              <a:buSzPct val="120000"/>
              <a:buFont typeface="Courier New" pitchFamily="49" charset="0"/>
              <a:buChar char="o"/>
            </a:pPr>
            <a:endParaRPr lang="tr-T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45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/>
          <p:cNvSpPr txBox="1">
            <a:spLocks/>
          </p:cNvSpPr>
          <p:nvPr/>
        </p:nvSpPr>
        <p:spPr>
          <a:xfrm>
            <a:off x="467544" y="1988840"/>
            <a:ext cx="8280920" cy="144016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tr-TR" sz="4000" b="1" noProof="0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Eğitim Konularımızı  Üç </a:t>
            </a:r>
            <a:r>
              <a:rPr lang="tr-TR" sz="40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tr-TR" sz="4000" b="1" noProof="0" dirty="0" err="1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tr-TR" sz="4000" b="1" noProof="0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Başlık </a:t>
            </a:r>
            <a:r>
              <a:rPr lang="tr-TR" sz="40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tr-TR" sz="4000" b="1" noProof="0" dirty="0" err="1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ltında</a:t>
            </a:r>
            <a:r>
              <a:rPr lang="tr-TR" sz="4000" b="1" noProof="0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İncelemeyi </a:t>
            </a:r>
            <a:r>
              <a:rPr lang="tr-TR" sz="40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tr-TR" sz="4000" b="1" noProof="0" dirty="0" err="1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lanlıyoruz</a:t>
            </a:r>
            <a:endParaRPr lang="tr-TR" sz="4000" b="1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467544" y="3429000"/>
            <a:ext cx="8280920" cy="3240360"/>
          </a:xfrm>
          <a:prstGeom prst="rect">
            <a:avLst/>
          </a:prstGeom>
        </p:spPr>
        <p:txBody>
          <a:bodyPr/>
          <a:lstStyle/>
          <a:p>
            <a:pPr marL="457200" marR="0" lvl="0" indent="-45720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237178"/>
              </a:buClr>
              <a:buSzPct val="100000"/>
              <a:buFont typeface="Wingdings" pitchFamily="2" charset="2"/>
              <a:buChar char="§"/>
              <a:tabLst/>
              <a:defRPr/>
            </a:pPr>
            <a:endParaRPr lang="tr-TR" altLang="tr-TR" sz="2000" kern="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457200" marR="0" lvl="0" indent="-457200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Wingdings" pitchFamily="2" charset="2"/>
              <a:buChar char="Ø"/>
              <a:tabLst/>
              <a:defRPr/>
            </a:pPr>
            <a:r>
              <a:rPr lang="tr-TR" altLang="tr-TR" sz="2600" kern="0" dirty="0" smtClean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Dernek Organları ve Görevleri</a:t>
            </a:r>
          </a:p>
          <a:p>
            <a:pPr marL="457200" marR="0" lvl="0" indent="-457200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Wingdings" pitchFamily="2" charset="2"/>
              <a:buChar char="Ø"/>
              <a:tabLst/>
              <a:defRPr/>
            </a:pPr>
            <a:r>
              <a:rPr lang="tr-TR" altLang="tr-TR" sz="2600" kern="0" dirty="0" smtClean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Mali İşlemler</a:t>
            </a:r>
          </a:p>
          <a:p>
            <a:pPr marL="457200" marR="0" lvl="0" indent="-457200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Wingdings" pitchFamily="2" charset="2"/>
              <a:buChar char="Ø"/>
              <a:tabLst/>
              <a:defRPr/>
            </a:pPr>
            <a:r>
              <a:rPr lang="tr-TR" altLang="tr-TR" sz="2600" kern="0" dirty="0" smtClean="0">
                <a:solidFill>
                  <a:schemeClr val="bg1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Bildirimler</a:t>
            </a:r>
          </a:p>
        </p:txBody>
      </p:sp>
    </p:spTree>
    <p:extLst>
      <p:ext uri="{BB962C8B-B14F-4D97-AF65-F5344CB8AC3E}">
        <p14:creationId xmlns:p14="http://schemas.microsoft.com/office/powerpoint/2010/main" val="47456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İçerik Yer Tutucusu"/>
          <p:cNvSpPr txBox="1">
            <a:spLocks/>
          </p:cNvSpPr>
          <p:nvPr/>
        </p:nvSpPr>
        <p:spPr>
          <a:xfrm>
            <a:off x="1187624" y="3429000"/>
            <a:ext cx="6778645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lnSpc>
                <a:spcPct val="110000"/>
              </a:lnSpc>
              <a:spcBef>
                <a:spcPts val="600"/>
              </a:spcBef>
              <a:buClr>
                <a:schemeClr val="bg1"/>
              </a:buClr>
              <a:buSzPct val="120000"/>
              <a:buFont typeface="Wingdings" pitchFamily="2" charset="2"/>
              <a:buChar char="Ø"/>
            </a:pPr>
            <a:r>
              <a:rPr lang="tr-TR" sz="2600" b="1" kern="0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Genel Kurul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buClr>
                <a:schemeClr val="bg1"/>
              </a:buClr>
              <a:buSzPct val="120000"/>
              <a:buFont typeface="Wingdings" pitchFamily="2" charset="2"/>
              <a:buChar char="Ø"/>
            </a:pPr>
            <a:r>
              <a:rPr lang="tr-TR" sz="2600" b="1" kern="0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Yönetim Kurulu 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buClr>
                <a:schemeClr val="bg1"/>
              </a:buClr>
              <a:buSzPct val="120000"/>
              <a:buFont typeface="Wingdings" pitchFamily="2" charset="2"/>
              <a:buChar char="Ø"/>
            </a:pPr>
            <a:r>
              <a:rPr lang="tr-TR" sz="2600" b="1" kern="0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Denetim Kurulu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rgbClr val="237178"/>
              </a:buClr>
            </a:pPr>
            <a:endParaRPr lang="tr-TR" sz="2800" kern="0" dirty="0" smtClean="0">
              <a:solidFill>
                <a:srgbClr val="74BBD5">
                  <a:lumMod val="50000"/>
                </a:srgb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20000" lvl="0" indent="-720000" eaLnBrk="0" fontAlgn="base" hangingPunct="0">
              <a:lnSpc>
                <a:spcPct val="150000"/>
              </a:lnSpc>
              <a:spcAft>
                <a:spcPct val="0"/>
              </a:spcAft>
              <a:buClr>
                <a:srgbClr val="0E4AA2"/>
              </a:buClr>
              <a:buFont typeface="Wingdings" panose="05000000000000000000" pitchFamily="2" charset="2"/>
              <a:buChar char="v"/>
              <a:defRPr/>
            </a:pPr>
            <a:endParaRPr lang="tr-TR" sz="3200" spc="150" dirty="0">
              <a:latin typeface="Cambria Math" pitchFamily="18" charset="0"/>
              <a:ea typeface="Cambria Math" pitchFamily="18" charset="0"/>
              <a:cs typeface="Futura Condensed"/>
            </a:endParaRP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755576" y="1988840"/>
            <a:ext cx="7772400" cy="78258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tr-TR" sz="40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Dernek Organları</a:t>
            </a:r>
            <a:endParaRPr lang="tr-TR" sz="4000" b="1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7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genel kuru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12716"/>
            <a:ext cx="9144000" cy="5572668"/>
          </a:xfrm>
          <a:prstGeom prst="rect">
            <a:avLst/>
          </a:prstGeom>
        </p:spPr>
      </p:pic>
      <p:sp>
        <p:nvSpPr>
          <p:cNvPr id="3" name="2 Başlık"/>
          <p:cNvSpPr>
            <a:spLocks noGrp="1"/>
          </p:cNvSpPr>
          <p:nvPr>
            <p:ph type="ctrTitle"/>
          </p:nvPr>
        </p:nvSpPr>
        <p:spPr>
          <a:xfrm>
            <a:off x="1187624" y="1700808"/>
            <a:ext cx="6622754" cy="720080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tr-TR" sz="4000" dirty="0" smtClean="0">
                <a:ln w="18000">
                  <a:noFill/>
                  <a:prstDash val="solid"/>
                  <a:miter lim="800000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GENEL KURUL İŞLEMLERİ</a:t>
            </a:r>
            <a:endParaRPr lang="tr-TR" sz="4000" dirty="0">
              <a:ln w="18000">
                <a:noFill/>
                <a:prstDash val="solid"/>
                <a:miter lim="800000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8325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Başlık"/>
          <p:cNvSpPr txBox="1">
            <a:spLocks/>
          </p:cNvSpPr>
          <p:nvPr/>
        </p:nvSpPr>
        <p:spPr>
          <a:xfrm>
            <a:off x="683568" y="1268760"/>
            <a:ext cx="7772400" cy="6644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0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GENEL KURUL </a:t>
            </a:r>
          </a:p>
        </p:txBody>
      </p:sp>
      <p:sp>
        <p:nvSpPr>
          <p:cNvPr id="8" name="5 Başlık"/>
          <p:cNvSpPr txBox="1">
            <a:spLocks/>
          </p:cNvSpPr>
          <p:nvPr/>
        </p:nvSpPr>
        <p:spPr>
          <a:xfrm>
            <a:off x="827584" y="2060848"/>
            <a:ext cx="7772400" cy="936104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Genel </a:t>
            </a:r>
            <a:r>
              <a:rPr lang="tr-TR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Kurul : E</a:t>
            </a: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tr-TR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yetkili organı olup, derneğe </a:t>
            </a: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kayıtlı </a:t>
            </a:r>
            <a:r>
              <a:rPr lang="tr-TR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üyelerden oluşur.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2600" b="1" dirty="0">
              <a:ln w="18000">
                <a:noFill/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12 Metin kutusu"/>
          <p:cNvSpPr txBox="1"/>
          <p:nvPr/>
        </p:nvSpPr>
        <p:spPr>
          <a:xfrm>
            <a:off x="827584" y="3933056"/>
            <a:ext cx="2952328" cy="49244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chemeClr val="bg1"/>
              </a:buClr>
              <a:buSzPct val="120000"/>
              <a:buFont typeface="Wingdings" pitchFamily="2" charset="2"/>
              <a:buChar char="q"/>
            </a:pP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Olağan Toplantı</a:t>
            </a:r>
            <a:endParaRPr lang="tr-TR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13 Metin kutusu"/>
          <p:cNvSpPr txBox="1"/>
          <p:nvPr/>
        </p:nvSpPr>
        <p:spPr>
          <a:xfrm>
            <a:off x="4355976" y="3933056"/>
            <a:ext cx="3312368" cy="49244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chemeClr val="bg1"/>
              </a:buClr>
              <a:buSzPct val="120000"/>
              <a:buFont typeface="Wingdings" pitchFamily="2" charset="2"/>
              <a:buChar char="q"/>
            </a:pP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Olağanüstü Toplantı</a:t>
            </a:r>
            <a:endParaRPr lang="tr-TR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12 Metin kutusu"/>
          <p:cNvSpPr txBox="1"/>
          <p:nvPr/>
        </p:nvSpPr>
        <p:spPr>
          <a:xfrm>
            <a:off x="1187624" y="5013176"/>
            <a:ext cx="6192688" cy="49244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chemeClr val="bg1"/>
              </a:buClr>
              <a:buSzPct val="120000"/>
              <a:buFont typeface="Wingdings" pitchFamily="2" charset="2"/>
              <a:buChar char="q"/>
            </a:pPr>
            <a:r>
              <a:rPr lang="tr-T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Toplantısız veya Çağrısız Karar Alınması</a:t>
            </a:r>
            <a:endParaRPr lang="tr-TR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4596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ilim">
    <a:dk1>
      <a:sysClr val="windowText" lastClr="000000"/>
    </a:dk1>
    <a:lt1>
      <a:sysClr val="window" lastClr="FFFFFF"/>
    </a:lt1>
    <a:dk2>
      <a:srgbClr val="146194"/>
    </a:dk2>
    <a:lt2>
      <a:srgbClr val="76DBF4"/>
    </a:lt2>
    <a:accent1>
      <a:srgbClr val="052F61"/>
    </a:accent1>
    <a:accent2>
      <a:srgbClr val="A50E82"/>
    </a:accent2>
    <a:accent3>
      <a:srgbClr val="14967C"/>
    </a:accent3>
    <a:accent4>
      <a:srgbClr val="6A9E1F"/>
    </a:accent4>
    <a:accent5>
      <a:srgbClr val="E87D37"/>
    </a:accent5>
    <a:accent6>
      <a:srgbClr val="C62324"/>
    </a:accent6>
    <a:hlink>
      <a:srgbClr val="0D2E46"/>
    </a:hlink>
    <a:folHlink>
      <a:srgbClr val="356A95"/>
    </a:folHlink>
  </a:clrScheme>
</a:themeOverride>
</file>

<file path=ppt/theme/themeOverride2.xml><?xml version="1.0" encoding="utf-8"?>
<a:themeOverride xmlns:a="http://schemas.openxmlformats.org/drawingml/2006/main">
  <a:clrScheme name="Dilim">
    <a:dk1>
      <a:sysClr val="windowText" lastClr="000000"/>
    </a:dk1>
    <a:lt1>
      <a:sysClr val="window" lastClr="FFFFFF"/>
    </a:lt1>
    <a:dk2>
      <a:srgbClr val="146194"/>
    </a:dk2>
    <a:lt2>
      <a:srgbClr val="76DBF4"/>
    </a:lt2>
    <a:accent1>
      <a:srgbClr val="052F61"/>
    </a:accent1>
    <a:accent2>
      <a:srgbClr val="A50E82"/>
    </a:accent2>
    <a:accent3>
      <a:srgbClr val="14967C"/>
    </a:accent3>
    <a:accent4>
      <a:srgbClr val="6A9E1F"/>
    </a:accent4>
    <a:accent5>
      <a:srgbClr val="E87D37"/>
    </a:accent5>
    <a:accent6>
      <a:srgbClr val="C62324"/>
    </a:accent6>
    <a:hlink>
      <a:srgbClr val="0D2E46"/>
    </a:hlink>
    <a:folHlink>
      <a:srgbClr val="356A95"/>
    </a:folHlink>
  </a:clrScheme>
</a:themeOverride>
</file>

<file path=ppt/theme/themeOverride3.xml><?xml version="1.0" encoding="utf-8"?>
<a:themeOverride xmlns:a="http://schemas.openxmlformats.org/drawingml/2006/main">
  <a:clrScheme name="Dilim">
    <a:dk1>
      <a:sysClr val="windowText" lastClr="000000"/>
    </a:dk1>
    <a:lt1>
      <a:sysClr val="window" lastClr="FFFFFF"/>
    </a:lt1>
    <a:dk2>
      <a:srgbClr val="146194"/>
    </a:dk2>
    <a:lt2>
      <a:srgbClr val="76DBF4"/>
    </a:lt2>
    <a:accent1>
      <a:srgbClr val="052F61"/>
    </a:accent1>
    <a:accent2>
      <a:srgbClr val="A50E82"/>
    </a:accent2>
    <a:accent3>
      <a:srgbClr val="14967C"/>
    </a:accent3>
    <a:accent4>
      <a:srgbClr val="6A9E1F"/>
    </a:accent4>
    <a:accent5>
      <a:srgbClr val="E87D37"/>
    </a:accent5>
    <a:accent6>
      <a:srgbClr val="C62324"/>
    </a:accent6>
    <a:hlink>
      <a:srgbClr val="0D2E46"/>
    </a:hlink>
    <a:folHlink>
      <a:srgbClr val="356A9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3525</TotalTime>
  <Words>1253</Words>
  <Application>Microsoft Office PowerPoint</Application>
  <PresentationFormat>Ekran Gösterisi (4:3)</PresentationFormat>
  <Paragraphs>172</Paragraphs>
  <Slides>34</Slides>
  <Notes>2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10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2</vt:i4>
      </vt:variant>
      <vt:variant>
        <vt:lpstr>Slayt Başlıkları</vt:lpstr>
      </vt:variant>
      <vt:variant>
        <vt:i4>34</vt:i4>
      </vt:variant>
    </vt:vector>
  </HeadingPairs>
  <TitlesOfParts>
    <vt:vector size="47" baseType="lpstr">
      <vt:lpstr>Calibri</vt:lpstr>
      <vt:lpstr>Cambria</vt:lpstr>
      <vt:lpstr>Cambria Math</vt:lpstr>
      <vt:lpstr>Century Gothic</vt:lpstr>
      <vt:lpstr>Courier New</vt:lpstr>
      <vt:lpstr>Futura Condensed</vt:lpstr>
      <vt:lpstr>Times New Roman</vt:lpstr>
      <vt:lpstr>Wingdings</vt:lpstr>
      <vt:lpstr>Wingdings 2</vt:lpstr>
      <vt:lpstr>Wingdings 3</vt:lpstr>
      <vt:lpstr>Dilim</vt:lpstr>
      <vt:lpstr>CorelDraw.Graphic.23</vt:lpstr>
      <vt:lpstr>Çalışma Sayfası</vt:lpstr>
      <vt:lpstr>PowerPoint Sunusu</vt:lpstr>
      <vt:lpstr>PowerPoint Sunusu</vt:lpstr>
      <vt:lpstr>Dernekler Mevzuatı ve Uygulanması</vt:lpstr>
      <vt:lpstr>Mevzuatın Hedefi</vt:lpstr>
      <vt:lpstr>Tanımlar</vt:lpstr>
      <vt:lpstr>PowerPoint Sunusu</vt:lpstr>
      <vt:lpstr>PowerPoint Sunusu</vt:lpstr>
      <vt:lpstr>GENEL KURUL İŞLEMLERİ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GELİR VE GİDER BELGELERİ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DENETİM REHBERİ</dc:title>
  <dc:creator>ERAY</dc:creator>
  <cp:lastModifiedBy>DVT</cp:lastModifiedBy>
  <cp:revision>362</cp:revision>
  <dcterms:created xsi:type="dcterms:W3CDTF">2015-10-19T07:48:58Z</dcterms:created>
  <dcterms:modified xsi:type="dcterms:W3CDTF">2022-02-28T07:05:25Z</dcterms:modified>
</cp:coreProperties>
</file>