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8" r:id="rId3"/>
    <p:sldId id="259" r:id="rId4"/>
    <p:sldId id="261" r:id="rId5"/>
    <p:sldId id="264" r:id="rId6"/>
    <p:sldId id="262" r:id="rId7"/>
    <p:sldId id="263" r:id="rId8"/>
    <p:sldId id="266" r:id="rId9"/>
    <p:sldId id="265" r:id="rId10"/>
    <p:sldId id="268" r:id="rId11"/>
    <p:sldId id="271" r:id="rId12"/>
    <p:sldId id="269" r:id="rId13"/>
    <p:sldId id="270"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9" autoAdjust="0"/>
  </p:normalViewPr>
  <p:slideViewPr>
    <p:cSldViewPr>
      <p:cViewPr varScale="1">
        <p:scale>
          <a:sx n="109" d="100"/>
          <a:sy n="109" d="100"/>
        </p:scale>
        <p:origin x="167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E7D6AB-4F3D-46CC-BC14-5D3BB3D34CD9}" type="datetimeFigureOut">
              <a:rPr lang="tr-TR" smtClean="0"/>
              <a:t>1.03.2022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BA4EEA-7906-45B7-91AF-377ED76D3B18}" type="slidenum">
              <a:rPr lang="tr-TR" smtClean="0"/>
              <a:t>‹#›</a:t>
            </a:fld>
            <a:endParaRPr lang="tr-TR"/>
          </a:p>
        </p:txBody>
      </p:sp>
    </p:spTree>
    <p:extLst>
      <p:ext uri="{BB962C8B-B14F-4D97-AF65-F5344CB8AC3E}">
        <p14:creationId xmlns:p14="http://schemas.microsoft.com/office/powerpoint/2010/main" val="99830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10</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11</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12</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13</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14</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15</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16</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17</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18</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19</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2</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20</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3</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4</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5</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6</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7</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8</a:t>
            </a:fld>
            <a:endParaRPr lang="tr-TR"/>
          </a:p>
        </p:txBody>
      </p:sp>
    </p:spTree>
    <p:extLst>
      <p:ext uri="{BB962C8B-B14F-4D97-AF65-F5344CB8AC3E}">
        <p14:creationId xmlns:p14="http://schemas.microsoft.com/office/powerpoint/2010/main" val="552714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BA4EEA-7906-45B7-91AF-377ED76D3B18}" type="slidenum">
              <a:rPr lang="tr-TR" smtClean="0"/>
              <a:t>9</a:t>
            </a:fld>
            <a:endParaRPr lang="tr-TR"/>
          </a:p>
        </p:txBody>
      </p:sp>
    </p:spTree>
    <p:extLst>
      <p:ext uri="{BB962C8B-B14F-4D97-AF65-F5344CB8AC3E}">
        <p14:creationId xmlns:p14="http://schemas.microsoft.com/office/powerpoint/2010/main" val="552714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3529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6659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9648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1757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4544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3720DD-5B6D-40BF-8493-A6B52D484E6B}"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02960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t>1.03.2022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9578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3720DD-5B6D-40BF-8493-A6B52D484E6B}" type="datetimeFigureOut">
              <a:rPr lang="tr-TR" smtClean="0"/>
              <a:t>1.03.2022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7831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7654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89999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18203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1.03.2022</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94273640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tmp"/><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package" Target="../embeddings/Microsoft_Excel__al__ma_Sayfas_1.xlsx"/><Relationship Id="rId3" Type="http://schemas.openxmlformats.org/officeDocument/2006/relationships/notesSlide" Target="../notesSlides/notesSlide13.xml"/><Relationship Id="rId7" Type="http://schemas.openxmlformats.org/officeDocument/2006/relationships/image" Target="../media/image7.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Excel__al__ma_Sayfas_.xlsx"/><Relationship Id="rId11" Type="http://schemas.openxmlformats.org/officeDocument/2006/relationships/image" Target="../media/image9.emf"/><Relationship Id="rId5" Type="http://schemas.openxmlformats.org/officeDocument/2006/relationships/image" Target="../media/image2.png"/><Relationship Id="rId10" Type="http://schemas.openxmlformats.org/officeDocument/2006/relationships/package" Target="../embeddings/Microsoft_Excel__al__ma_Sayfas_2.xlsx"/><Relationship Id="rId4" Type="http://schemas.openxmlformats.org/officeDocument/2006/relationships/image" Target="../media/image1.png"/><Relationship Id="rId9"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0.jp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2.jp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14.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5.tm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77430"/>
            <a:ext cx="7772400" cy="1899642"/>
          </a:xfrm>
        </p:spPr>
        <p:txBody>
          <a:bodyPr>
            <a:normAutofit/>
          </a:bodyPr>
          <a:lstStyle/>
          <a:p>
            <a:r>
              <a:rPr lang="tr-TR" sz="7000" dirty="0" smtClean="0">
                <a:solidFill>
                  <a:schemeClr val="bg1"/>
                </a:solidFill>
                <a:latin typeface="Times New Roman" panose="02020603050405020304" pitchFamily="18" charset="0"/>
                <a:cs typeface="Times New Roman" panose="02020603050405020304" pitchFamily="18" charset="0"/>
              </a:rPr>
              <a:t>MALİ İŞLEMLER</a:t>
            </a:r>
            <a:endParaRPr lang="tr-TR" sz="7000" dirty="0">
              <a:solidFill>
                <a:schemeClr val="bg1"/>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Tree>
    <p:extLst>
      <p:ext uri="{BB962C8B-B14F-4D97-AF65-F5344CB8AC3E}">
        <p14:creationId xmlns:p14="http://schemas.microsoft.com/office/powerpoint/2010/main" val="3958307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6" name="Başlık 5"/>
          <p:cNvSpPr>
            <a:spLocks noGrp="1"/>
          </p:cNvSpPr>
          <p:nvPr>
            <p:ph type="ctrTitle"/>
          </p:nvPr>
        </p:nvSpPr>
        <p:spPr>
          <a:xfrm>
            <a:off x="683568" y="1268760"/>
            <a:ext cx="7772400" cy="1470025"/>
          </a:xfrm>
        </p:spPr>
        <p:txBody>
          <a:bodyPr>
            <a:normAutofit/>
          </a:bodyPr>
          <a:lstStyle/>
          <a:p>
            <a:r>
              <a:rPr lang="tr-TR" dirty="0" smtClean="0">
                <a:solidFill>
                  <a:schemeClr val="bg1"/>
                </a:solidFill>
                <a:latin typeface="Times New Roman" panose="02020603050405020304" pitchFamily="18" charset="0"/>
                <a:cs typeface="Times New Roman" panose="02020603050405020304" pitchFamily="18" charset="0"/>
              </a:rPr>
              <a:t>GELİRLERİN KAYDI</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8" name="Alt Başlık 7"/>
          <p:cNvSpPr>
            <a:spLocks noGrp="1"/>
          </p:cNvSpPr>
          <p:nvPr>
            <p:ph type="subTitle" idx="1"/>
          </p:nvPr>
        </p:nvSpPr>
        <p:spPr>
          <a:xfrm>
            <a:off x="467544" y="3068960"/>
            <a:ext cx="8280920" cy="3528392"/>
          </a:xfrm>
        </p:spPr>
        <p:txBody>
          <a:bodyPr>
            <a:normAutofit/>
          </a:bodyPr>
          <a:lstStyle/>
          <a:p>
            <a:pPr marL="571500" indent="-571500" algn="just">
              <a:buClr>
                <a:srgbClr val="FF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Alındı belgeleri ve banka dekontları/hesap özetleri gelir belgeleridir.</a:t>
            </a:r>
          </a:p>
          <a:p>
            <a:pPr marL="571500" indent="-571500" algn="just">
              <a:buClr>
                <a:srgbClr val="FF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Belgeler tarih sırasına göre bekletilmeden kaydedilmelidir. (10 gün/45 gün)</a:t>
            </a:r>
          </a:p>
          <a:p>
            <a:pPr marL="571500" indent="-571500" algn="just">
              <a:buClr>
                <a:srgbClr val="FF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Belgelerin üzerine kayıt sıra numarası yazılmalıdır.</a:t>
            </a:r>
            <a:endParaRPr lang="tr-TR" dirty="0" smtClean="0">
              <a:solidFill>
                <a:schemeClr val="bg1"/>
              </a:solidFill>
              <a:latin typeface="Times New Roman" panose="02020603050405020304" pitchFamily="18" charset="0"/>
              <a:cs typeface="Times New Roman" panose="02020603050405020304" pitchFamily="18" charset="0"/>
            </a:endParaRPr>
          </a:p>
          <a:p>
            <a:pPr marL="571500" indent="-571500" algn="just">
              <a:buClr>
                <a:srgbClr val="FF0000"/>
              </a:buClr>
              <a:buFont typeface="Wingdings" panose="05000000000000000000" pitchFamily="2" charset="2"/>
              <a:buChar char="q"/>
            </a:pPr>
            <a:endParaRPr lang="tr-TR"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593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7" name="Resim 6" descr="Microsoft Excel (Ürün Etkinleştirilemedi) - 20070802_8_1 (1)  [Uyumluluk Modu]"/>
          <p:cNvPicPr>
            <a:picLocks noChangeAspect="1"/>
          </p:cNvPicPr>
          <p:nvPr/>
        </p:nvPicPr>
        <p:blipFill rotWithShape="1">
          <a:blip r:embed="rId5">
            <a:extLst>
              <a:ext uri="{28A0092B-C50C-407E-A947-70E740481C1C}">
                <a14:useLocalDpi xmlns:a14="http://schemas.microsoft.com/office/drawing/2010/main" val="0"/>
              </a:ext>
            </a:extLst>
          </a:blip>
          <a:srcRect l="5476" t="24306" r="55357" b="27819"/>
          <a:stretch/>
        </p:blipFill>
        <p:spPr>
          <a:xfrm>
            <a:off x="1148815" y="1916832"/>
            <a:ext cx="6846372" cy="4536504"/>
          </a:xfrm>
          <a:prstGeom prst="rect">
            <a:avLst/>
          </a:prstGeom>
        </p:spPr>
      </p:pic>
    </p:spTree>
    <p:extLst>
      <p:ext uri="{BB962C8B-B14F-4D97-AF65-F5344CB8AC3E}">
        <p14:creationId xmlns:p14="http://schemas.microsoft.com/office/powerpoint/2010/main" val="715797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2" name="Başlık 1"/>
          <p:cNvSpPr>
            <a:spLocks noGrp="1"/>
          </p:cNvSpPr>
          <p:nvPr>
            <p:ph type="ctrTitle"/>
          </p:nvPr>
        </p:nvSpPr>
        <p:spPr/>
        <p:txBody>
          <a:bodyPr>
            <a:normAutofit/>
          </a:bodyPr>
          <a:lstStyle/>
          <a:p>
            <a:r>
              <a:rPr lang="tr-TR" dirty="0" smtClean="0">
                <a:solidFill>
                  <a:schemeClr val="bg1"/>
                </a:solidFill>
                <a:latin typeface="Times New Roman" panose="02020603050405020304" pitchFamily="18" charset="0"/>
                <a:cs typeface="Times New Roman" panose="02020603050405020304" pitchFamily="18" charset="0"/>
              </a:rPr>
              <a:t>YIL SONU İŞLEMLERİ</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6" name="Alt Başlık 5"/>
          <p:cNvSpPr>
            <a:spLocks noGrp="1"/>
          </p:cNvSpPr>
          <p:nvPr>
            <p:ph type="subTitle" idx="1"/>
          </p:nvPr>
        </p:nvSpPr>
        <p:spPr>
          <a:xfrm>
            <a:off x="539552" y="3886200"/>
            <a:ext cx="8082644" cy="1752600"/>
          </a:xfrm>
        </p:spPr>
        <p:txBody>
          <a:bodyPr>
            <a:normAutofit/>
          </a:bodyPr>
          <a:lstStyle/>
          <a:p>
            <a:pPr marL="457200" indent="-457200" algn="l">
              <a:buClr>
                <a:srgbClr val="C0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İşletme Hesabı Tablosu İle Defterin Kapatılması</a:t>
            </a:r>
          </a:p>
          <a:p>
            <a:pPr marL="457200" indent="-457200" algn="l">
              <a:buClr>
                <a:srgbClr val="C0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Beyanname Kararı Alınması</a:t>
            </a:r>
          </a:p>
          <a:p>
            <a:pPr marL="457200" indent="-457200" algn="l">
              <a:buClr>
                <a:srgbClr val="C00000"/>
              </a:buClr>
              <a:buFont typeface="Wingdings" panose="05000000000000000000" pitchFamily="2" charset="2"/>
              <a:buChar char="q"/>
            </a:pPr>
            <a:r>
              <a:rPr lang="tr-TR" sz="3000" dirty="0" smtClean="0">
                <a:solidFill>
                  <a:schemeClr val="bg1"/>
                </a:solidFill>
                <a:latin typeface="Times New Roman" panose="02020603050405020304" pitchFamily="18" charset="0"/>
                <a:cs typeface="Times New Roman" panose="02020603050405020304" pitchFamily="18" charset="0"/>
              </a:rPr>
              <a:t>Beyannamenin Doldurulması</a:t>
            </a:r>
            <a:endParaRPr lang="tr-TR"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9638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graphicFrame>
        <p:nvGraphicFramePr>
          <p:cNvPr id="7" name="Nesne 6"/>
          <p:cNvGraphicFramePr>
            <a:graphicFrameLocks/>
          </p:cNvGraphicFramePr>
          <p:nvPr>
            <p:extLst>
              <p:ext uri="{D42A27DB-BD31-4B8C-83A1-F6EECF244321}">
                <p14:modId xmlns:p14="http://schemas.microsoft.com/office/powerpoint/2010/main" val="1025440918"/>
              </p:ext>
            </p:extLst>
          </p:nvPr>
        </p:nvGraphicFramePr>
        <p:xfrm>
          <a:off x="539552" y="2708994"/>
          <a:ext cx="7927975" cy="3816350"/>
        </p:xfrm>
        <a:graphic>
          <a:graphicData uri="http://schemas.openxmlformats.org/presentationml/2006/ole">
            <mc:AlternateContent xmlns:mc="http://schemas.openxmlformats.org/markup-compatibility/2006">
              <mc:Choice xmlns:v="urn:schemas-microsoft-com:vml" Requires="v">
                <p:oleObj spid="_x0000_s3098" name="Çalışma Sayfası" r:id="rId6" imgW="6877006" imgH="3152936" progId="Excel.Sheet.12">
                  <p:embed/>
                </p:oleObj>
              </mc:Choice>
              <mc:Fallback>
                <p:oleObj name="Çalışma Sayfası" r:id="rId6" imgW="6877006" imgH="3152936" progId="Excel.Sheet.12">
                  <p:embed/>
                  <p:pic>
                    <p:nvPicPr>
                      <p:cNvPr id="0" name=""/>
                      <p:cNvPicPr preferRelativeResize="0"/>
                      <p:nvPr/>
                    </p:nvPicPr>
                    <p:blipFill>
                      <a:blip r:embed="rId7"/>
                      <a:stretch>
                        <a:fillRect/>
                      </a:stretch>
                    </p:blipFill>
                    <p:spPr>
                      <a:xfrm>
                        <a:off x="539552" y="2708994"/>
                        <a:ext cx="7927975" cy="3816350"/>
                      </a:xfrm>
                      <a:prstGeom prst="rect">
                        <a:avLst/>
                      </a:prstGeom>
                      <a:solidFill>
                        <a:schemeClr val="tx1"/>
                      </a:solidFill>
                      <a:ln>
                        <a:solidFill>
                          <a:schemeClr val="bg1"/>
                        </a:solidFill>
                      </a:ln>
                    </p:spPr>
                  </p:pic>
                </p:oleObj>
              </mc:Fallback>
            </mc:AlternateContent>
          </a:graphicData>
        </a:graphic>
      </p:graphicFrame>
      <p:graphicFrame>
        <p:nvGraphicFramePr>
          <p:cNvPr id="9" name="Nesne 8"/>
          <p:cNvGraphicFramePr>
            <a:graphicFrameLocks/>
          </p:cNvGraphicFramePr>
          <p:nvPr>
            <p:extLst>
              <p:ext uri="{D42A27DB-BD31-4B8C-83A1-F6EECF244321}">
                <p14:modId xmlns:p14="http://schemas.microsoft.com/office/powerpoint/2010/main" val="3078185374"/>
              </p:ext>
            </p:extLst>
          </p:nvPr>
        </p:nvGraphicFramePr>
        <p:xfrm>
          <a:off x="539552" y="2708994"/>
          <a:ext cx="7927975" cy="3816350"/>
        </p:xfrm>
        <a:graphic>
          <a:graphicData uri="http://schemas.openxmlformats.org/presentationml/2006/ole">
            <mc:AlternateContent xmlns:mc="http://schemas.openxmlformats.org/markup-compatibility/2006">
              <mc:Choice xmlns:v="urn:schemas-microsoft-com:vml" Requires="v">
                <p:oleObj spid="_x0000_s3099" name="Çalışma Sayfası" r:id="rId8" imgW="6877006" imgH="3152936" progId="Excel.Sheet.12">
                  <p:embed/>
                </p:oleObj>
              </mc:Choice>
              <mc:Fallback>
                <p:oleObj name="Çalışma Sayfası" r:id="rId8" imgW="6877006" imgH="3152936" progId="Excel.Sheet.12">
                  <p:embed/>
                  <p:pic>
                    <p:nvPicPr>
                      <p:cNvPr id="0" name="Nesne 6"/>
                      <p:cNvPicPr>
                        <a:picLocks noChangeArrowheads="1"/>
                      </p:cNvPicPr>
                      <p:nvPr/>
                    </p:nvPicPr>
                    <p:blipFill>
                      <a:blip r:embed="rId9"/>
                      <a:srcRect/>
                      <a:stretch>
                        <a:fillRect/>
                      </a:stretch>
                    </p:blipFill>
                    <p:spPr bwMode="auto">
                      <a:xfrm>
                        <a:off x="539552" y="2708994"/>
                        <a:ext cx="7927975" cy="3816350"/>
                      </a:xfrm>
                      <a:prstGeom prst="rect">
                        <a:avLst/>
                      </a:prstGeom>
                      <a:solidFill>
                        <a:schemeClr val="tx1"/>
                      </a:solidFill>
                      <a:ln w="9525">
                        <a:solidFill>
                          <a:schemeClr val="bg1"/>
                        </a:solidFill>
                        <a:miter lim="800000"/>
                        <a:headEnd/>
                        <a:tailEnd/>
                      </a:ln>
                    </p:spPr>
                  </p:pic>
                </p:oleObj>
              </mc:Fallback>
            </mc:AlternateContent>
          </a:graphicData>
        </a:graphic>
      </p:graphicFrame>
      <p:graphicFrame>
        <p:nvGraphicFramePr>
          <p:cNvPr id="10" name="Nesne 9"/>
          <p:cNvGraphicFramePr>
            <a:graphicFrameLocks/>
          </p:cNvGraphicFramePr>
          <p:nvPr>
            <p:extLst>
              <p:ext uri="{D42A27DB-BD31-4B8C-83A1-F6EECF244321}">
                <p14:modId xmlns:p14="http://schemas.microsoft.com/office/powerpoint/2010/main" val="545869611"/>
              </p:ext>
            </p:extLst>
          </p:nvPr>
        </p:nvGraphicFramePr>
        <p:xfrm>
          <a:off x="539552" y="2708994"/>
          <a:ext cx="7927975" cy="3816350"/>
        </p:xfrm>
        <a:graphic>
          <a:graphicData uri="http://schemas.openxmlformats.org/presentationml/2006/ole">
            <mc:AlternateContent xmlns:mc="http://schemas.openxmlformats.org/markup-compatibility/2006">
              <mc:Choice xmlns:v="urn:schemas-microsoft-com:vml" Requires="v">
                <p:oleObj spid="_x0000_s3100" name="Çalışma Sayfası" r:id="rId10" imgW="6877006" imgH="3152936" progId="Excel.Sheet.12">
                  <p:embed/>
                </p:oleObj>
              </mc:Choice>
              <mc:Fallback>
                <p:oleObj name="Çalışma Sayfası" r:id="rId10" imgW="6877006" imgH="3152936" progId="Excel.Sheet.12">
                  <p:embed/>
                  <p:pic>
                    <p:nvPicPr>
                      <p:cNvPr id="0" name="Nesne 8"/>
                      <p:cNvPicPr>
                        <a:picLocks noChangeArrowheads="1"/>
                      </p:cNvPicPr>
                      <p:nvPr/>
                    </p:nvPicPr>
                    <p:blipFill>
                      <a:blip r:embed="rId11"/>
                      <a:srcRect/>
                      <a:stretch>
                        <a:fillRect/>
                      </a:stretch>
                    </p:blipFill>
                    <p:spPr bwMode="auto">
                      <a:xfrm>
                        <a:off x="539552" y="2708994"/>
                        <a:ext cx="7927975" cy="3816350"/>
                      </a:xfrm>
                      <a:prstGeom prst="rect">
                        <a:avLst/>
                      </a:prstGeom>
                      <a:solidFill>
                        <a:schemeClr val="tx1"/>
                      </a:solidFill>
                      <a:ln w="9525">
                        <a:solidFill>
                          <a:schemeClr val="bg1"/>
                        </a:solidFill>
                        <a:miter lim="800000"/>
                        <a:headEnd/>
                        <a:tailEnd/>
                      </a:ln>
                    </p:spPr>
                  </p:pic>
                </p:oleObj>
              </mc:Fallback>
            </mc:AlternateContent>
          </a:graphicData>
        </a:graphic>
      </p:graphicFrame>
      <p:sp>
        <p:nvSpPr>
          <p:cNvPr id="11" name="Başlık 10"/>
          <p:cNvSpPr>
            <a:spLocks noGrp="1"/>
          </p:cNvSpPr>
          <p:nvPr>
            <p:ph type="ctrTitle"/>
          </p:nvPr>
        </p:nvSpPr>
        <p:spPr>
          <a:xfrm>
            <a:off x="611560" y="1473154"/>
            <a:ext cx="7772400" cy="731710"/>
          </a:xfrm>
        </p:spPr>
        <p:txBody>
          <a:bodyPr>
            <a:noAutofit/>
          </a:bodyPr>
          <a:lstStyle/>
          <a:p>
            <a:r>
              <a:rPr lang="tr-TR" dirty="0">
                <a:solidFill>
                  <a:schemeClr val="bg1"/>
                </a:solidFill>
                <a:latin typeface="Times New Roman" panose="02020603050405020304" pitchFamily="18" charset="0"/>
                <a:cs typeface="Times New Roman" panose="02020603050405020304" pitchFamily="18" charset="0"/>
              </a:rPr>
              <a:t>İşletme Hesabı Tablosu</a:t>
            </a:r>
          </a:p>
        </p:txBody>
      </p:sp>
    </p:spTree>
    <p:extLst>
      <p:ext uri="{BB962C8B-B14F-4D97-AF65-F5344CB8AC3E}">
        <p14:creationId xmlns:p14="http://schemas.microsoft.com/office/powerpoint/2010/main" val="2344677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8" name="Başlık 10"/>
          <p:cNvSpPr>
            <a:spLocks noGrp="1"/>
          </p:cNvSpPr>
          <p:nvPr>
            <p:ph type="ctrTitle"/>
          </p:nvPr>
        </p:nvSpPr>
        <p:spPr>
          <a:xfrm>
            <a:off x="683568" y="1196752"/>
            <a:ext cx="7772400" cy="1470025"/>
          </a:xfrm>
        </p:spPr>
        <p:txBody>
          <a:bodyPr>
            <a:noAutofit/>
          </a:bodyPr>
          <a:lstStyle/>
          <a:p>
            <a:r>
              <a:rPr lang="tr-TR" dirty="0" smtClean="0">
                <a:solidFill>
                  <a:schemeClr val="bg1"/>
                </a:solidFill>
                <a:latin typeface="Times New Roman" panose="02020603050405020304" pitchFamily="18" charset="0"/>
                <a:cs typeface="Times New Roman" panose="02020603050405020304" pitchFamily="18" charset="0"/>
              </a:rPr>
              <a:t>Beyanname Kararı Alınması</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2" name="Alt Başlık 1"/>
          <p:cNvSpPr>
            <a:spLocks noGrp="1"/>
          </p:cNvSpPr>
          <p:nvPr>
            <p:ph type="subTitle" idx="1"/>
          </p:nvPr>
        </p:nvSpPr>
        <p:spPr>
          <a:xfrm>
            <a:off x="755576" y="2636912"/>
            <a:ext cx="7632848" cy="4032448"/>
          </a:xfrm>
        </p:spPr>
        <p:txBody>
          <a:bodyPr>
            <a:normAutofit fontScale="62500" lnSpcReduction="20000"/>
          </a:bodyPr>
          <a:lstStyle/>
          <a:p>
            <a:pPr algn="just"/>
            <a:r>
              <a:rPr lang="tr-TR" dirty="0" smtClean="0">
                <a:solidFill>
                  <a:schemeClr val="bg1"/>
                </a:solidFill>
                <a:latin typeface="Times New Roman" panose="02020603050405020304" pitchFamily="18" charset="0"/>
                <a:ea typeface="+mj-ea"/>
                <a:cs typeface="Times New Roman" panose="02020603050405020304" pitchFamily="18" charset="0"/>
              </a:rPr>
              <a:t>	Yönetim Kurulu 01.01.2023 tarihinde toplanarak aşağıdaki kararı almıştır.</a:t>
            </a:r>
          </a:p>
          <a:p>
            <a:pPr algn="just"/>
            <a:r>
              <a:rPr lang="tr-TR" dirty="0" smtClean="0">
                <a:solidFill>
                  <a:schemeClr val="bg1"/>
                </a:solidFill>
                <a:latin typeface="Times New Roman" panose="02020603050405020304" pitchFamily="18" charset="0"/>
                <a:ea typeface="+mj-ea"/>
                <a:cs typeface="Times New Roman" panose="02020603050405020304" pitchFamily="18" charset="0"/>
              </a:rPr>
              <a:t>	2022 Yılı Beyannamesinin verilmesi amacıyla gelir-gider ve üyelik durumunun incelenmesi neticesinde 2022 yılında; </a:t>
            </a:r>
            <a:r>
              <a:rPr lang="tr-TR" dirty="0">
                <a:solidFill>
                  <a:schemeClr val="bg1"/>
                </a:solidFill>
                <a:latin typeface="Times New Roman" panose="02020603050405020304" pitchFamily="18" charset="0"/>
                <a:cs typeface="Times New Roman" panose="02020603050405020304" pitchFamily="18" charset="0"/>
              </a:rPr>
              <a:t>3.000,00 TL 2021 yılından </a:t>
            </a:r>
            <a:r>
              <a:rPr lang="tr-TR" dirty="0" smtClean="0">
                <a:solidFill>
                  <a:schemeClr val="bg1"/>
                </a:solidFill>
                <a:latin typeface="Times New Roman" panose="02020603050405020304" pitchFamily="18" charset="0"/>
                <a:cs typeface="Times New Roman" panose="02020603050405020304" pitchFamily="18" charset="0"/>
              </a:rPr>
              <a:t>devreden,</a:t>
            </a:r>
            <a:r>
              <a:rPr lang="tr-TR" dirty="0" smtClean="0">
                <a:solidFill>
                  <a:schemeClr val="bg1"/>
                </a:solidFill>
                <a:latin typeface="Times New Roman" panose="02020603050405020304" pitchFamily="18" charset="0"/>
                <a:ea typeface="+mj-ea"/>
                <a:cs typeface="Times New Roman" panose="02020603050405020304" pitchFamily="18" charset="0"/>
              </a:rPr>
              <a:t> 300,00 TL üye aidatı, 18.600,00 TL bağış ve 1.000,00 TL faiz geliri olmak üzere toplam 22.950,00 TL gelir elde edildiği ve 20.397,50 TL amaç gideri, 1.700,00 TL genel gider, 150,00 TL finansal gider (Vergi) ve 2,50 TL  banka EFT ücreti  olmak üzere toplam 22.250,00 TL gelir olduğu, 31.12.2022 tarihi itibariyle banka mevcudunun 850,00 TL olduğu, kasada para bulunmadığı, derneğimizin 31.12.2022 yılı itibariyle 30 üyesi olduğu </a:t>
            </a:r>
            <a:r>
              <a:rPr lang="tr-TR" dirty="0" err="1" smtClean="0">
                <a:solidFill>
                  <a:schemeClr val="bg1"/>
                </a:solidFill>
                <a:latin typeface="Times New Roman" panose="02020603050405020304" pitchFamily="18" charset="0"/>
                <a:ea typeface="+mj-ea"/>
                <a:cs typeface="Times New Roman" panose="02020603050405020304" pitchFamily="18" charset="0"/>
              </a:rPr>
              <a:t>DERBİS’e</a:t>
            </a:r>
            <a:r>
              <a:rPr lang="tr-TR" dirty="0" smtClean="0">
                <a:solidFill>
                  <a:schemeClr val="bg1"/>
                </a:solidFill>
                <a:latin typeface="Times New Roman" panose="02020603050405020304" pitchFamily="18" charset="0"/>
                <a:ea typeface="+mj-ea"/>
                <a:cs typeface="Times New Roman" panose="02020603050405020304" pitchFamily="18" charset="0"/>
              </a:rPr>
              <a:t> eklenmesi ve </a:t>
            </a:r>
            <a:r>
              <a:rPr lang="tr-TR" dirty="0" err="1" smtClean="0">
                <a:solidFill>
                  <a:schemeClr val="bg1"/>
                </a:solidFill>
                <a:latin typeface="Times New Roman" panose="02020603050405020304" pitchFamily="18" charset="0"/>
                <a:ea typeface="+mj-ea"/>
                <a:cs typeface="Times New Roman" panose="02020603050405020304" pitchFamily="18" charset="0"/>
              </a:rPr>
              <a:t>DERBİS’ten</a:t>
            </a:r>
            <a:r>
              <a:rPr lang="tr-TR" dirty="0" smtClean="0">
                <a:solidFill>
                  <a:schemeClr val="bg1"/>
                </a:solidFill>
                <a:latin typeface="Times New Roman" panose="02020603050405020304" pitchFamily="18" charset="0"/>
                <a:ea typeface="+mj-ea"/>
                <a:cs typeface="Times New Roman" panose="02020603050405020304" pitchFamily="18" charset="0"/>
              </a:rPr>
              <a:t> çıkarılması gereken bir üyelik işleminin olmadığı görülmüş olup, bu bilgilere göre 2022 yılı beyannamesinin 30.04.2023 tarihine kadar DERBİS üzerinden bildirilmesine oy birliği ile karar verilmiştir.</a:t>
            </a:r>
            <a:endParaRPr lang="tr-TR" dirty="0">
              <a:solidFill>
                <a:schemeClr val="bg1"/>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095897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8" name="Başlık 10"/>
          <p:cNvSpPr>
            <a:spLocks noGrp="1"/>
          </p:cNvSpPr>
          <p:nvPr>
            <p:ph type="ctrTitle"/>
          </p:nvPr>
        </p:nvSpPr>
        <p:spPr>
          <a:xfrm>
            <a:off x="683568" y="2319015"/>
            <a:ext cx="7772400" cy="1470025"/>
          </a:xfrm>
        </p:spPr>
        <p:txBody>
          <a:bodyPr>
            <a:noAutofit/>
          </a:bodyPr>
          <a:lstStyle/>
          <a:p>
            <a:r>
              <a:rPr lang="tr-TR" dirty="0" smtClean="0">
                <a:solidFill>
                  <a:schemeClr val="bg1"/>
                </a:solidFill>
                <a:latin typeface="Times New Roman" panose="02020603050405020304" pitchFamily="18" charset="0"/>
                <a:cs typeface="Times New Roman" panose="02020603050405020304" pitchFamily="18" charset="0"/>
              </a:rPr>
              <a:t>Beyannamenin Doldurulması</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r>
              <a:rPr lang="tr-TR" dirty="0">
                <a:solidFill>
                  <a:schemeClr val="bg1"/>
                </a:solidFill>
                <a:latin typeface="Times New Roman" panose="02020603050405020304" pitchFamily="18" charset="0"/>
                <a:ea typeface="+mj-ea"/>
                <a:cs typeface="Times New Roman" panose="02020603050405020304" pitchFamily="18" charset="0"/>
              </a:rPr>
              <a:t>Dikkat Edilmesi Gereken Hususlar</a:t>
            </a:r>
          </a:p>
        </p:txBody>
      </p:sp>
    </p:spTree>
    <p:extLst>
      <p:ext uri="{BB962C8B-B14F-4D97-AF65-F5344CB8AC3E}">
        <p14:creationId xmlns:p14="http://schemas.microsoft.com/office/powerpoint/2010/main" val="283809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610674"/>
            <a:ext cx="9144000" cy="4842662"/>
          </a:xfrm>
          <a:prstGeom prst="rect">
            <a:avLst/>
          </a:prstGeom>
        </p:spPr>
      </p:pic>
    </p:spTree>
    <p:extLst>
      <p:ext uri="{BB962C8B-B14F-4D97-AF65-F5344CB8AC3E}">
        <p14:creationId xmlns:p14="http://schemas.microsoft.com/office/powerpoint/2010/main" val="4157784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2" name="Resi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687" y="2624137"/>
            <a:ext cx="8810625" cy="1609725"/>
          </a:xfrm>
          <a:prstGeom prst="rect">
            <a:avLst/>
          </a:prstGeom>
        </p:spPr>
      </p:pic>
    </p:spTree>
    <p:extLst>
      <p:ext uri="{BB962C8B-B14F-4D97-AF65-F5344CB8AC3E}">
        <p14:creationId xmlns:p14="http://schemas.microsoft.com/office/powerpoint/2010/main" val="2381782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3" name="Resim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475" y="1990725"/>
            <a:ext cx="6877050" cy="2876550"/>
          </a:xfrm>
          <a:prstGeom prst="rect">
            <a:avLst/>
          </a:prstGeom>
        </p:spPr>
      </p:pic>
    </p:spTree>
    <p:extLst>
      <p:ext uri="{BB962C8B-B14F-4D97-AF65-F5344CB8AC3E}">
        <p14:creationId xmlns:p14="http://schemas.microsoft.com/office/powerpoint/2010/main" val="2813176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2" name="Resi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013720"/>
            <a:ext cx="9144000" cy="830560"/>
          </a:xfrm>
          <a:prstGeom prst="rect">
            <a:avLst/>
          </a:prstGeom>
        </p:spPr>
      </p:pic>
    </p:spTree>
    <p:extLst>
      <p:ext uri="{BB962C8B-B14F-4D97-AF65-F5344CB8AC3E}">
        <p14:creationId xmlns:p14="http://schemas.microsoft.com/office/powerpoint/2010/main" val="2545543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77430"/>
            <a:ext cx="7772400" cy="1899642"/>
          </a:xfrm>
        </p:spPr>
        <p:txBody>
          <a:bodyPr>
            <a:normAutofit/>
          </a:bodyPr>
          <a:lstStyle/>
          <a:p>
            <a:r>
              <a:rPr lang="tr-TR" dirty="0" smtClean="0">
                <a:solidFill>
                  <a:schemeClr val="bg1"/>
                </a:solidFill>
                <a:latin typeface="Times New Roman" panose="02020603050405020304" pitchFamily="18" charset="0"/>
                <a:cs typeface="Times New Roman" panose="02020603050405020304" pitchFamily="18" charset="0"/>
              </a:rPr>
              <a:t>PARASAL HADLER</a:t>
            </a:r>
            <a:endParaRPr lang="tr-TR" dirty="0">
              <a:solidFill>
                <a:schemeClr val="bg1"/>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Tree>
    <p:extLst>
      <p:ext uri="{BB962C8B-B14F-4D97-AF65-F5344CB8AC3E}">
        <p14:creationId xmlns:p14="http://schemas.microsoft.com/office/powerpoint/2010/main" val="3801299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3" name="Resim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4912" y="1671414"/>
            <a:ext cx="6734175" cy="4133850"/>
          </a:xfrm>
          <a:prstGeom prst="rect">
            <a:avLst/>
          </a:prstGeom>
        </p:spPr>
      </p:pic>
    </p:spTree>
    <p:extLst>
      <p:ext uri="{BB962C8B-B14F-4D97-AF65-F5344CB8AC3E}">
        <p14:creationId xmlns:p14="http://schemas.microsoft.com/office/powerpoint/2010/main" val="4155170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67544" y="1340768"/>
            <a:ext cx="8280920" cy="5040560"/>
          </a:xfrm>
        </p:spPr>
        <p:txBody>
          <a:bodyPr/>
          <a:lstStyle/>
          <a:p>
            <a:r>
              <a:rPr lang="tr-TR" dirty="0" smtClean="0">
                <a:solidFill>
                  <a:schemeClr val="bg1"/>
                </a:solidFill>
                <a:latin typeface="Times New Roman" panose="02020603050405020304" pitchFamily="18" charset="0"/>
                <a:cs typeface="Times New Roman" panose="02020603050405020304" pitchFamily="18" charset="0"/>
              </a:rPr>
              <a:t>5253 SK. 32/U MADDESİ:</a:t>
            </a:r>
          </a:p>
          <a:p>
            <a:pPr algn="just"/>
            <a:r>
              <a:rPr lang="tr-TR" dirty="0" smtClean="0">
                <a:solidFill>
                  <a:schemeClr val="bg1"/>
                </a:solidFill>
                <a:latin typeface="Times New Roman" panose="02020603050405020304" pitchFamily="18" charset="0"/>
                <a:cs typeface="Times New Roman" panose="02020603050405020304" pitchFamily="18" charset="0"/>
              </a:rPr>
              <a:t>Yedi </a:t>
            </a:r>
            <a:r>
              <a:rPr lang="tr-TR" dirty="0">
                <a:solidFill>
                  <a:schemeClr val="bg1"/>
                </a:solidFill>
                <a:latin typeface="Times New Roman" panose="02020603050405020304" pitchFamily="18" charset="0"/>
                <a:cs typeface="Times New Roman" panose="02020603050405020304" pitchFamily="18" charset="0"/>
              </a:rPr>
              <a:t>bin Türk lirasını aşan her türlü </a:t>
            </a:r>
            <a:r>
              <a:rPr lang="tr-TR" dirty="0">
                <a:solidFill>
                  <a:srgbClr val="FF0000"/>
                </a:solidFill>
                <a:latin typeface="Times New Roman" panose="02020603050405020304" pitchFamily="18" charset="0"/>
                <a:cs typeface="Times New Roman" panose="02020603050405020304" pitchFamily="18" charset="0"/>
              </a:rPr>
              <a:t>gelir, tahsilat,</a:t>
            </a:r>
            <a:r>
              <a:rPr lang="tr-TR" dirty="0">
                <a:solidFill>
                  <a:schemeClr val="bg1"/>
                </a:solidFill>
                <a:latin typeface="Times New Roman" panose="02020603050405020304" pitchFamily="18" charset="0"/>
                <a:cs typeface="Times New Roman" panose="02020603050405020304" pitchFamily="18" charset="0"/>
              </a:rPr>
              <a:t> </a:t>
            </a:r>
            <a:r>
              <a:rPr lang="tr-TR" dirty="0">
                <a:solidFill>
                  <a:srgbClr val="FF0000"/>
                </a:solidFill>
                <a:latin typeface="Times New Roman" panose="02020603050405020304" pitchFamily="18" charset="0"/>
                <a:cs typeface="Times New Roman" panose="02020603050405020304" pitchFamily="18" charset="0"/>
              </a:rPr>
              <a:t>gider</a:t>
            </a:r>
            <a:r>
              <a:rPr lang="tr-TR" dirty="0">
                <a:solidFill>
                  <a:schemeClr val="bg1"/>
                </a:solidFill>
                <a:latin typeface="Times New Roman" panose="02020603050405020304" pitchFamily="18" charset="0"/>
                <a:cs typeface="Times New Roman" panose="02020603050405020304" pitchFamily="18" charset="0"/>
              </a:rPr>
              <a:t> </a:t>
            </a:r>
            <a:r>
              <a:rPr lang="tr-TR" dirty="0">
                <a:solidFill>
                  <a:srgbClr val="FF0000"/>
                </a:solidFill>
                <a:latin typeface="Times New Roman" panose="02020603050405020304" pitchFamily="18" charset="0"/>
                <a:cs typeface="Times New Roman" panose="02020603050405020304" pitchFamily="18" charset="0"/>
              </a:rPr>
              <a:t>ve</a:t>
            </a:r>
            <a:r>
              <a:rPr lang="tr-TR" dirty="0">
                <a:solidFill>
                  <a:schemeClr val="bg1"/>
                </a:solidFill>
                <a:latin typeface="Times New Roman" panose="02020603050405020304" pitchFamily="18" charset="0"/>
                <a:cs typeface="Times New Roman" panose="02020603050405020304" pitchFamily="18" charset="0"/>
              </a:rPr>
              <a:t> </a:t>
            </a:r>
            <a:r>
              <a:rPr lang="tr-TR" dirty="0">
                <a:solidFill>
                  <a:srgbClr val="FF0000"/>
                </a:solidFill>
                <a:latin typeface="Times New Roman" panose="02020603050405020304" pitchFamily="18" charset="0"/>
                <a:cs typeface="Times New Roman" panose="02020603050405020304" pitchFamily="18" charset="0"/>
              </a:rPr>
              <a:t>ödemelerini</a:t>
            </a:r>
            <a:r>
              <a:rPr lang="tr-TR" dirty="0">
                <a:solidFill>
                  <a:schemeClr val="bg1"/>
                </a:solidFill>
                <a:latin typeface="Times New Roman" panose="02020603050405020304" pitchFamily="18" charset="0"/>
                <a:cs typeface="Times New Roman" panose="02020603050405020304" pitchFamily="18" charset="0"/>
              </a:rPr>
              <a:t> bankalar ve diğer finans kuruluşları veya Posta ve Telgraf Teşkilatı Anonim Şirketi aracılığıyla yapmayan dernek yöneticilerine her bir işlem için işleme konu tutarın </a:t>
            </a:r>
            <a:r>
              <a:rPr lang="tr-TR" dirty="0">
                <a:solidFill>
                  <a:srgbClr val="FF0000"/>
                </a:solidFill>
                <a:latin typeface="Times New Roman" panose="02020603050405020304" pitchFamily="18" charset="0"/>
                <a:cs typeface="Times New Roman" panose="02020603050405020304" pitchFamily="18" charset="0"/>
              </a:rPr>
              <a:t>%</a:t>
            </a:r>
            <a:r>
              <a:rPr lang="tr-TR" dirty="0" smtClean="0">
                <a:solidFill>
                  <a:srgbClr val="FF0000"/>
                </a:solidFill>
                <a:latin typeface="Times New Roman" panose="02020603050405020304" pitchFamily="18" charset="0"/>
                <a:cs typeface="Times New Roman" panose="02020603050405020304" pitchFamily="18" charset="0"/>
              </a:rPr>
              <a:t>10’una </a:t>
            </a:r>
            <a:r>
              <a:rPr lang="tr-TR" dirty="0">
                <a:solidFill>
                  <a:srgbClr val="FF0000"/>
                </a:solidFill>
                <a:latin typeface="Times New Roman" panose="02020603050405020304" pitchFamily="18" charset="0"/>
                <a:cs typeface="Times New Roman" panose="02020603050405020304" pitchFamily="18" charset="0"/>
              </a:rPr>
              <a:t>kadar</a:t>
            </a:r>
            <a:r>
              <a:rPr lang="tr-TR" dirty="0">
                <a:solidFill>
                  <a:schemeClr val="bg1"/>
                </a:solidFill>
                <a:latin typeface="Times New Roman" panose="02020603050405020304" pitchFamily="18" charset="0"/>
                <a:cs typeface="Times New Roman" panose="02020603050405020304" pitchFamily="18" charset="0"/>
              </a:rPr>
              <a:t> idari para cezası verilir</a:t>
            </a:r>
            <a:r>
              <a:rPr lang="tr-TR" dirty="0" smtClean="0">
                <a:solidFill>
                  <a:schemeClr val="bg1"/>
                </a:solidFill>
                <a:latin typeface="Times New Roman" panose="02020603050405020304" pitchFamily="18" charset="0"/>
                <a:cs typeface="Times New Roman" panose="02020603050405020304" pitchFamily="18" charset="0"/>
              </a:rPr>
              <a:t>.</a:t>
            </a:r>
          </a:p>
          <a:p>
            <a:pPr algn="just"/>
            <a:endParaRPr lang="tr-TR" dirty="0" smtClean="0">
              <a:solidFill>
                <a:schemeClr val="bg1"/>
              </a:solidFill>
              <a:latin typeface="Times New Roman" panose="02020603050405020304" pitchFamily="18" charset="0"/>
              <a:cs typeface="Times New Roman" panose="02020603050405020304" pitchFamily="18" charset="0"/>
            </a:endParaRPr>
          </a:p>
          <a:p>
            <a:r>
              <a:rPr lang="tr-TR" dirty="0" smtClean="0">
                <a:solidFill>
                  <a:srgbClr val="FFC000"/>
                </a:solidFill>
                <a:latin typeface="Times New Roman" panose="02020603050405020304" pitchFamily="18" charset="0"/>
                <a:cs typeface="Times New Roman" panose="02020603050405020304" pitchFamily="18" charset="0"/>
              </a:rPr>
              <a:t>2022 YENİDEN DEĞERLEME : 10.401,00 TL</a:t>
            </a:r>
            <a:endParaRPr lang="tr-TR" dirty="0">
              <a:solidFill>
                <a:srgbClr val="FFC0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Tree>
    <p:extLst>
      <p:ext uri="{BB962C8B-B14F-4D97-AF65-F5344CB8AC3E}">
        <p14:creationId xmlns:p14="http://schemas.microsoft.com/office/powerpoint/2010/main" val="1188985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67544" y="2204864"/>
            <a:ext cx="8280920" cy="3816424"/>
          </a:xfrm>
        </p:spPr>
        <p:txBody>
          <a:bodyPr/>
          <a:lstStyle/>
          <a:p>
            <a:pPr marL="457200"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Nakit Taşıma Limiti: 7.429,00 TL</a:t>
            </a:r>
          </a:p>
          <a:p>
            <a:pPr marL="457200"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Fatura Düzenleme Sınırı: 2.000,00 TL</a:t>
            </a:r>
          </a:p>
          <a:p>
            <a:pPr marL="457200"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Stopaj Oranları</a:t>
            </a:r>
          </a:p>
          <a:p>
            <a:pPr marL="914400" lvl="1"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Kira Stopajı :%20</a:t>
            </a:r>
          </a:p>
          <a:p>
            <a:pPr marL="914400" lvl="1"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Hizmet Alımı Stopajı : %10</a:t>
            </a:r>
          </a:p>
          <a:p>
            <a:pPr marL="914400" lvl="1" indent="-457200" algn="l">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Mal Alımı Stopajı: %5</a:t>
            </a:r>
          </a:p>
          <a:p>
            <a:pPr lvl="1" algn="l">
              <a:buClr>
                <a:srgbClr val="FF0000"/>
              </a:buClr>
            </a:pPr>
            <a:endParaRPr lang="tr-TR" dirty="0">
              <a:solidFill>
                <a:schemeClr val="bg1"/>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Tree>
    <p:extLst>
      <p:ext uri="{BB962C8B-B14F-4D97-AF65-F5344CB8AC3E}">
        <p14:creationId xmlns:p14="http://schemas.microsoft.com/office/powerpoint/2010/main" val="723374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6" name="Başlık 5"/>
          <p:cNvSpPr>
            <a:spLocks noGrp="1"/>
          </p:cNvSpPr>
          <p:nvPr>
            <p:ph type="ctrTitle"/>
          </p:nvPr>
        </p:nvSpPr>
        <p:spPr>
          <a:xfrm>
            <a:off x="685800" y="2607047"/>
            <a:ext cx="7772400" cy="1470025"/>
          </a:xfrm>
        </p:spPr>
        <p:txBody>
          <a:bodyPr>
            <a:normAutofit/>
          </a:bodyPr>
          <a:lstStyle/>
          <a:p>
            <a:r>
              <a:rPr lang="tr-TR" dirty="0">
                <a:solidFill>
                  <a:schemeClr val="bg1"/>
                </a:solidFill>
                <a:latin typeface="Times New Roman" panose="02020603050405020304" pitchFamily="18" charset="0"/>
                <a:cs typeface="Times New Roman" panose="02020603050405020304" pitchFamily="18" charset="0"/>
              </a:rPr>
              <a:t>GİDER </a:t>
            </a:r>
            <a:r>
              <a:rPr lang="tr-TR" dirty="0" smtClean="0">
                <a:solidFill>
                  <a:schemeClr val="bg1"/>
                </a:solidFill>
                <a:latin typeface="Times New Roman" panose="02020603050405020304" pitchFamily="18" charset="0"/>
                <a:cs typeface="Times New Roman" panose="02020603050405020304" pitchFamily="18" charset="0"/>
              </a:rPr>
              <a:t>MAKBUZU</a:t>
            </a:r>
            <a:br>
              <a:rPr lang="tr-TR" dirty="0" smtClean="0">
                <a:solidFill>
                  <a:schemeClr val="bg1"/>
                </a:solidFill>
                <a:latin typeface="Times New Roman" panose="02020603050405020304" pitchFamily="18" charset="0"/>
                <a:cs typeface="Times New Roman" panose="02020603050405020304" pitchFamily="18" charset="0"/>
              </a:rPr>
            </a:br>
            <a:r>
              <a:rPr lang="tr-TR" dirty="0" smtClean="0">
                <a:solidFill>
                  <a:schemeClr val="bg1"/>
                </a:solidFill>
                <a:latin typeface="Times New Roman" panose="02020603050405020304" pitchFamily="18" charset="0"/>
                <a:cs typeface="Times New Roman" panose="02020603050405020304" pitchFamily="18" charset="0"/>
              </a:rPr>
              <a:t>GİDER </a:t>
            </a:r>
            <a:r>
              <a:rPr lang="tr-TR" dirty="0">
                <a:solidFill>
                  <a:schemeClr val="bg1"/>
                </a:solidFill>
                <a:latin typeface="Times New Roman" panose="02020603050405020304" pitchFamily="18" charset="0"/>
                <a:cs typeface="Times New Roman" panose="02020603050405020304" pitchFamily="18" charset="0"/>
              </a:rPr>
              <a:t>PUSULASI</a:t>
            </a:r>
          </a:p>
        </p:txBody>
      </p:sp>
    </p:spTree>
    <p:extLst>
      <p:ext uri="{BB962C8B-B14F-4D97-AF65-F5344CB8AC3E}">
        <p14:creationId xmlns:p14="http://schemas.microsoft.com/office/powerpoint/2010/main" val="1440794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6" name="Resim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32040" y="1190531"/>
            <a:ext cx="3873480" cy="5513254"/>
          </a:xfrm>
          <a:prstGeom prst="rect">
            <a:avLst/>
          </a:prstGeom>
        </p:spPr>
      </p:pic>
      <p:pic>
        <p:nvPicPr>
          <p:cNvPr id="8" name="Resim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528" y="1196752"/>
            <a:ext cx="3885518" cy="5507033"/>
          </a:xfrm>
          <a:prstGeom prst="rect">
            <a:avLst/>
          </a:prstGeom>
        </p:spPr>
      </p:pic>
    </p:spTree>
    <p:extLst>
      <p:ext uri="{BB962C8B-B14F-4D97-AF65-F5344CB8AC3E}">
        <p14:creationId xmlns:p14="http://schemas.microsoft.com/office/powerpoint/2010/main" val="2664700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6" name="Başlık 5"/>
          <p:cNvSpPr>
            <a:spLocks noGrp="1"/>
          </p:cNvSpPr>
          <p:nvPr>
            <p:ph type="ctrTitle"/>
          </p:nvPr>
        </p:nvSpPr>
        <p:spPr/>
        <p:txBody>
          <a:bodyPr>
            <a:normAutofit/>
          </a:bodyPr>
          <a:lstStyle/>
          <a:p>
            <a:r>
              <a:rPr lang="tr-TR" dirty="0" smtClean="0">
                <a:solidFill>
                  <a:schemeClr val="bg1"/>
                </a:solidFill>
                <a:latin typeface="Times New Roman" panose="02020603050405020304" pitchFamily="18" charset="0"/>
                <a:cs typeface="Times New Roman" panose="02020603050405020304" pitchFamily="18" charset="0"/>
              </a:rPr>
              <a:t>GELİR VE GİDERİN KAYDI</a:t>
            </a:r>
            <a:endParaRPr lang="tr-TR"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348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sp>
        <p:nvSpPr>
          <p:cNvPr id="6" name="Başlık 5"/>
          <p:cNvSpPr>
            <a:spLocks noGrp="1"/>
          </p:cNvSpPr>
          <p:nvPr>
            <p:ph type="ctrTitle"/>
          </p:nvPr>
        </p:nvSpPr>
        <p:spPr>
          <a:xfrm>
            <a:off x="683568" y="1268760"/>
            <a:ext cx="7772400" cy="1470025"/>
          </a:xfrm>
        </p:spPr>
        <p:txBody>
          <a:bodyPr>
            <a:normAutofit/>
          </a:bodyPr>
          <a:lstStyle/>
          <a:p>
            <a:r>
              <a:rPr lang="tr-TR" dirty="0" smtClean="0">
                <a:solidFill>
                  <a:schemeClr val="bg1"/>
                </a:solidFill>
                <a:latin typeface="Times New Roman" panose="02020603050405020304" pitchFamily="18" charset="0"/>
                <a:cs typeface="Times New Roman" panose="02020603050405020304" pitchFamily="18" charset="0"/>
              </a:rPr>
              <a:t>GİDERLERİN KAYDI</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8" name="Alt Başlık 7"/>
          <p:cNvSpPr>
            <a:spLocks noGrp="1"/>
          </p:cNvSpPr>
          <p:nvPr>
            <p:ph type="subTitle" idx="1"/>
          </p:nvPr>
        </p:nvSpPr>
        <p:spPr>
          <a:xfrm>
            <a:off x="467544" y="2780928"/>
            <a:ext cx="8154652" cy="3960440"/>
          </a:xfrm>
        </p:spPr>
        <p:txBody>
          <a:bodyPr>
            <a:normAutofit fontScale="92500" lnSpcReduction="20000"/>
          </a:bodyPr>
          <a:lstStyle/>
          <a:p>
            <a:pPr marL="571500"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Vergi Usul Kanununca kabul edilen belgeler olmalıdır.</a:t>
            </a:r>
          </a:p>
          <a:p>
            <a:pPr marL="1028700" lvl="1"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Tahsilat Makbuzu,</a:t>
            </a:r>
          </a:p>
          <a:p>
            <a:pPr marL="1028700" lvl="1"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Tutanak,</a:t>
            </a:r>
          </a:p>
          <a:p>
            <a:pPr marL="1028700" lvl="1"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 Banka Dekontları</a:t>
            </a:r>
          </a:p>
          <a:p>
            <a:pPr marL="571500"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Belgeler tarih sırasına göre bekletilmeden kaydedilmelidir. (10 gün/45 gün)</a:t>
            </a:r>
          </a:p>
          <a:p>
            <a:pPr marL="571500" indent="-571500" algn="just">
              <a:buClr>
                <a:srgbClr val="FF0000"/>
              </a:buClr>
              <a:buFont typeface="Wingdings" panose="05000000000000000000" pitchFamily="2" charset="2"/>
              <a:buChar char="q"/>
            </a:pPr>
            <a:r>
              <a:rPr lang="tr-TR" dirty="0" smtClean="0">
                <a:solidFill>
                  <a:schemeClr val="bg1"/>
                </a:solidFill>
                <a:latin typeface="Times New Roman" panose="02020603050405020304" pitchFamily="18" charset="0"/>
                <a:cs typeface="Times New Roman" panose="02020603050405020304" pitchFamily="18" charset="0"/>
              </a:rPr>
              <a:t>Belgelerin üzerine kayıt sıra numarası yazılmalıdır.</a:t>
            </a:r>
          </a:p>
          <a:p>
            <a:pPr marL="571500" indent="-571500" algn="just">
              <a:buClr>
                <a:srgbClr val="FF0000"/>
              </a:buClr>
              <a:buFont typeface="Wingdings" panose="05000000000000000000" pitchFamily="2" charset="2"/>
              <a:buChar char="q"/>
            </a:pPr>
            <a:endParaRPr lang="tr-TR" dirty="0" smtClean="0">
              <a:solidFill>
                <a:schemeClr val="bg1"/>
              </a:solidFill>
              <a:latin typeface="Times New Roman" panose="02020603050405020304" pitchFamily="18" charset="0"/>
              <a:cs typeface="Times New Roman" panose="02020603050405020304" pitchFamily="18" charset="0"/>
            </a:endParaRPr>
          </a:p>
          <a:p>
            <a:pPr marL="571500" indent="-571500" algn="just">
              <a:buClr>
                <a:srgbClr val="FF0000"/>
              </a:buClr>
              <a:buFont typeface="Wingdings" panose="05000000000000000000" pitchFamily="2" charset="2"/>
              <a:buChar char="q"/>
            </a:pPr>
            <a:endParaRPr lang="tr-TR"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218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1"/>
            <a:ext cx="1043608" cy="1119261"/>
          </a:xfrm>
          <a:prstGeom prst="rect">
            <a:avLst/>
          </a:prstGeom>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64" y="-65315"/>
            <a:ext cx="3342000" cy="1118051"/>
          </a:xfrm>
          <a:prstGeom prst="rect">
            <a:avLst/>
          </a:prstGeom>
        </p:spPr>
      </p:pic>
      <p:pic>
        <p:nvPicPr>
          <p:cNvPr id="15" name="Resim 14" descr="Microsoft Excel (Ürün Etkinleştirilemedi) - 20070802_8_1 (1)  [Uyumluluk Modu]"/>
          <p:cNvPicPr>
            <a:picLocks noChangeAspect="1"/>
          </p:cNvPicPr>
          <p:nvPr/>
        </p:nvPicPr>
        <p:blipFill rotWithShape="1">
          <a:blip r:embed="rId5">
            <a:extLst>
              <a:ext uri="{28A0092B-C50C-407E-A947-70E740481C1C}">
                <a14:useLocalDpi xmlns:a14="http://schemas.microsoft.com/office/drawing/2010/main" val="0"/>
              </a:ext>
            </a:extLst>
          </a:blip>
          <a:srcRect l="5357" t="24306" r="55476" b="27819"/>
          <a:stretch/>
        </p:blipFill>
        <p:spPr>
          <a:xfrm>
            <a:off x="1115616" y="1815614"/>
            <a:ext cx="6890455" cy="4565714"/>
          </a:xfrm>
          <a:prstGeom prst="rect">
            <a:avLst/>
          </a:prstGeom>
        </p:spPr>
      </p:pic>
    </p:spTree>
    <p:extLst>
      <p:ext uri="{BB962C8B-B14F-4D97-AF65-F5344CB8AC3E}">
        <p14:creationId xmlns:p14="http://schemas.microsoft.com/office/powerpoint/2010/main" val="2046985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818</TotalTime>
  <Words>210</Words>
  <Application>Microsoft Office PowerPoint</Application>
  <PresentationFormat>Ekran Gösterisi (4:3)</PresentationFormat>
  <Paragraphs>55</Paragraphs>
  <Slides>20</Slides>
  <Notes>20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20</vt:i4>
      </vt:variant>
    </vt:vector>
  </HeadingPairs>
  <TitlesOfParts>
    <vt:vector size="26" baseType="lpstr">
      <vt:lpstr>Arial</vt:lpstr>
      <vt:lpstr>Calibri</vt:lpstr>
      <vt:lpstr>Times New Roman</vt:lpstr>
      <vt:lpstr>Wingdings</vt:lpstr>
      <vt:lpstr>Ofis Teması</vt:lpstr>
      <vt:lpstr>Çalışma Sayfası</vt:lpstr>
      <vt:lpstr>MALİ İŞLEMLER</vt:lpstr>
      <vt:lpstr>PARASAL HADLER</vt:lpstr>
      <vt:lpstr>PowerPoint Sunusu</vt:lpstr>
      <vt:lpstr>PowerPoint Sunusu</vt:lpstr>
      <vt:lpstr>GİDER MAKBUZU GİDER PUSULASI</vt:lpstr>
      <vt:lpstr>PowerPoint Sunusu</vt:lpstr>
      <vt:lpstr>GELİR VE GİDERİN KAYDI</vt:lpstr>
      <vt:lpstr>GİDERLERİN KAYDI</vt:lpstr>
      <vt:lpstr>PowerPoint Sunusu</vt:lpstr>
      <vt:lpstr>GELİRLERİN KAYDI</vt:lpstr>
      <vt:lpstr>PowerPoint Sunusu</vt:lpstr>
      <vt:lpstr>YIL SONU İŞLEMLERİ</vt:lpstr>
      <vt:lpstr>İşletme Hesabı Tablosu</vt:lpstr>
      <vt:lpstr>Beyanname Kararı Alınması</vt:lpstr>
      <vt:lpstr>Beyannamenin Doldurulması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DERNEKLER MEVZUATINA GÖRE MALİ İŞLEMLER</dc:title>
  <dc:creator>YEDEK</dc:creator>
  <cp:lastModifiedBy>DVT</cp:lastModifiedBy>
  <cp:revision>21</cp:revision>
  <dcterms:created xsi:type="dcterms:W3CDTF">2022-02-26T16:42:46Z</dcterms:created>
  <dcterms:modified xsi:type="dcterms:W3CDTF">2022-03-01T07:12:02Z</dcterms:modified>
</cp:coreProperties>
</file>